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67" r:id="rId4"/>
    <p:sldId id="269" r:id="rId5"/>
    <p:sldId id="292" r:id="rId6"/>
    <p:sldId id="265" r:id="rId7"/>
    <p:sldId id="293" r:id="rId8"/>
    <p:sldId id="294" r:id="rId9"/>
    <p:sldId id="295" r:id="rId10"/>
    <p:sldId id="296" r:id="rId11"/>
    <p:sldId id="29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9" autoAdjust="0"/>
    <p:restoredTop sz="84480" autoAdjust="0"/>
  </p:normalViewPr>
  <p:slideViewPr>
    <p:cSldViewPr>
      <p:cViewPr varScale="1">
        <p:scale>
          <a:sx n="84" d="100"/>
          <a:sy n="84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5545-1C88-4127-8EC5-57DF82734B26}" type="datetimeFigureOut">
              <a:rPr lang="zh-TW" altLang="en-US" smtClean="0"/>
              <a:pPr/>
              <a:t>12/6/12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687E-6877-4714-9961-F5969AA05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9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687E-6877-4714-9961-F5969AA05EC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687E-6877-4714-9961-F5969AA05EC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687E-6877-4714-9961-F5969AA05EC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687E-6877-4714-9961-F5969AA05EC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altLang="zh-TW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687E-6877-4714-9961-F5969AA05EC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 Hypothesis is </a:t>
            </a:r>
            <a:r>
              <a:rPr lang="en-US" altLang="zh-TW" dirty="0" err="1" smtClean="0"/>
              <a:t>asccepted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73F26-D4A1-4974-862B-856F018F15E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b="1" dirty="0" smtClean="0"/>
              <a:t> Hypoxia:</a:t>
            </a:r>
            <a:r>
              <a:rPr lang="en-US" altLang="zh-TW" b="1" baseline="0" dirty="0" smtClean="0"/>
              <a:t> </a:t>
            </a:r>
            <a:r>
              <a:rPr lang="en-US" altLang="zh-TW" baseline="0" dirty="0" smtClean="0"/>
              <a:t>In the early summer, the bay was more hypoxic in 2010  than in 2011.</a:t>
            </a:r>
          </a:p>
          <a:p>
            <a:pPr>
              <a:buFont typeface="Arial" pitchFamily="34" charset="0"/>
              <a:buNone/>
            </a:pPr>
            <a:r>
              <a:rPr lang="en-US" altLang="zh-TW" baseline="0" dirty="0" smtClean="0"/>
              <a:t>                 But  in the middle summer,  the bay was more hypoxic in 2011: it was almost anoxia below the pycnocline for both north   and south station.  There hypoxic conditions were similar between 2010 &amp; 2011, hypoxic in the bottom water of North station and normoxic in the south station. </a:t>
            </a:r>
          </a:p>
          <a:p>
            <a:pPr>
              <a:buFont typeface="Arial" pitchFamily="34" charset="0"/>
              <a:buChar char="•"/>
            </a:pPr>
            <a:r>
              <a:rPr lang="en-US" altLang="zh-TW" baseline="0" dirty="0" smtClean="0"/>
              <a:t> </a:t>
            </a:r>
            <a:r>
              <a:rPr lang="en-US" altLang="zh-TW" b="1" baseline="0" dirty="0" smtClean="0"/>
              <a:t>Temperature:  </a:t>
            </a:r>
            <a:r>
              <a:rPr lang="en-US" altLang="zh-TW" b="0" baseline="0" dirty="0" smtClean="0"/>
              <a:t>It is warmer in 2011, it was around 2C higher in May2011 and was still warm in the September. I believe every one here still remember the winter in last year was not cold at all. </a:t>
            </a:r>
          </a:p>
          <a:p>
            <a:pPr>
              <a:buFont typeface="Arial" pitchFamily="34" charset="0"/>
              <a:buChar char="•"/>
            </a:pPr>
            <a:r>
              <a:rPr lang="en-US" altLang="zh-TW" b="1" baseline="0" dirty="0" smtClean="0"/>
              <a:t>  Salinity:  </a:t>
            </a:r>
            <a:r>
              <a:rPr lang="en-US" altLang="zh-TW" b="0" baseline="0" dirty="0" smtClean="0"/>
              <a:t>the salinity was much more lower in 2011, the salinity was always lower than 10 in the surface through the summer.</a:t>
            </a:r>
          </a:p>
          <a:p>
            <a:pPr>
              <a:buFont typeface="Arial" pitchFamily="34" charset="0"/>
              <a:buChar char="•"/>
            </a:pPr>
            <a:r>
              <a:rPr lang="en-US" altLang="zh-TW" b="0" baseline="0" dirty="0" smtClean="0"/>
              <a:t> </a:t>
            </a:r>
            <a:r>
              <a:rPr lang="en-US" altLang="zh-TW" b="1" baseline="0" dirty="0" smtClean="0"/>
              <a:t>In conclusion,  </a:t>
            </a:r>
            <a:r>
              <a:rPr lang="en-US" altLang="zh-TW" b="0" baseline="0" dirty="0" smtClean="0"/>
              <a:t>it is warmer, lower salinity and more hypoxic in the 2011 than in 2010.</a:t>
            </a:r>
            <a:endParaRPr lang="en-US" altLang="zh-TW" b="1" baseline="0" dirty="0" smtClean="0"/>
          </a:p>
          <a:p>
            <a:pPr>
              <a:buFont typeface="Arial" pitchFamily="34" charset="0"/>
              <a:buChar char="•"/>
            </a:pPr>
            <a:endParaRPr lang="zh-TW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687E-6877-4714-9961-F5969AA05ECF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687E-6877-4714-9961-F5969AA05ECF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1600"/>
          </a:xfrm>
          <a:noFill/>
          <a:ln>
            <a:noFill/>
          </a:ln>
        </p:spPr>
        <p:txBody>
          <a:bodyPr lIns="182880" tIns="182880" rIns="182880" bIns="182880" anchor="b" anchorCtr="0"/>
          <a:lstStyle>
            <a:lvl1pPr algn="l">
              <a:defRPr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lIns="182880" tIns="182880" rIns="182880" bIns="18288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08750"/>
            <a:ext cx="2133600" cy="273050"/>
          </a:xfrm>
        </p:spPr>
        <p:txBody>
          <a:bodyPr/>
          <a:lstStyle/>
          <a:p>
            <a:fld id="{F774A44E-F788-4C36-A49D-91D7F8A28AA1}" type="datetime1">
              <a:rPr lang="zh-TW" altLang="en-US"/>
              <a:pPr/>
              <a:t>12/6/12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5724" y="6508750"/>
            <a:ext cx="2895600" cy="273050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648" y="6508750"/>
            <a:ext cx="2130552" cy="273050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579019"/>
            <a:ext cx="91440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 rot="5400000">
            <a:off x="4535424" y="2249423"/>
            <a:ext cx="91440" cy="9125712"/>
            <a:chOff x="0" y="0"/>
            <a:chExt cx="274320" cy="6858000"/>
          </a:xfrm>
        </p:grpSpPr>
        <p:sp>
          <p:nvSpPr>
            <p:cNvPr id="9" name="Rectangle 8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CAA5-7FCC-4F39-B07C-209745313B8E}" type="datetime1">
              <a:rPr lang="zh-TW" altLang="en-US"/>
              <a:pPr/>
              <a:t>12/6/12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002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588" y="1752600"/>
            <a:ext cx="5078412" cy="4373563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E102-B627-4A80-83C0-F04F5CED6BF4}" type="datetime1">
              <a:rPr lang="zh-TW" altLang="en-US"/>
              <a:pPr/>
              <a:t>12/6/12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>
            <a:lvl1pPr>
              <a:defRPr sz="4000" b="1" i="1" baseline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0"/>
                <a:ea typeface="Arial Unicode MS" pitchFamily="34" charset="-120"/>
              </a:defRPr>
            </a:lvl1pPr>
          </a:lstStyle>
          <a:p>
            <a:r>
              <a:rPr lang="en-US" altLang="zh-TW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066800"/>
            <a:ext cx="8686800" cy="5638799"/>
          </a:xfrm>
        </p:spPr>
        <p:txBody>
          <a:bodyPr/>
          <a:lstStyle>
            <a:lvl1pPr>
              <a:defRPr sz="3200" baseline="0">
                <a:solidFill>
                  <a:schemeClr val="tx2">
                    <a:lumMod val="90000"/>
                  </a:schemeClr>
                </a:solidFill>
                <a:latin typeface="Arial Unicode MS" pitchFamily="34" charset="-120"/>
                <a:ea typeface="Arial Unicode MS" pitchFamily="34" charset="-120"/>
              </a:defRPr>
            </a:lvl1pPr>
            <a:lvl2pPr>
              <a:defRPr sz="2800" baseline="0"/>
            </a:lvl2pPr>
            <a:lvl3pPr>
              <a:defRPr sz="2600" baseline="0"/>
            </a:lvl3pPr>
            <a:lvl4pPr>
              <a:defRPr sz="2400" baseline="0"/>
            </a:lvl4pPr>
            <a:lvl5pPr>
              <a:defRPr sz="2400" baseline="0">
                <a:latin typeface="Arial Unicode MS" pitchFamily="34" charset="-120"/>
              </a:defRPr>
            </a:lvl5pPr>
          </a:lstStyle>
          <a:p>
            <a:pPr lvl="0"/>
            <a:r>
              <a:rPr lang="en-US" altLang="zh-TW" dirty="0" smtClean="0"/>
              <a:t> 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21" y="2981324"/>
            <a:ext cx="7168179" cy="1371600"/>
          </a:xfrm>
        </p:spPr>
        <p:txBody>
          <a:bodyPr lIns="182880" rIns="182880" anchor="b" anchorCtr="0"/>
          <a:lstStyle>
            <a:lvl1pPr marL="0" indent="0" algn="l">
              <a:defRPr sz="4000" b="0" cap="none" baseline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20" y="4519613"/>
            <a:ext cx="7168179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lIns="182880" rIns="182880" anchor="t" anchorCtr="0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91C8-A5EE-4699-B2E6-1414BFFCB65F}" type="datetime1">
              <a:rPr lang="zh-TW" altLang="en-US"/>
              <a:pPr/>
              <a:t>12/6/12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322294" y="4419600"/>
            <a:ext cx="73152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2080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527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BC75-04FA-4E86-A198-16FCBC70AD4F}" type="datetime1">
              <a:rPr lang="zh-TW" altLang="en-US"/>
              <a:pPr/>
              <a:t>12/6/12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59685"/>
            <a:ext cx="34290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6840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2294" y="1659685"/>
            <a:ext cx="34290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3734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261-5580-4B88-8588-35A474AA5138}" type="datetime1">
              <a:rPr lang="zh-TW" altLang="en-US"/>
              <a:pPr/>
              <a:t>12/6/12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295400" y="2299447"/>
            <a:ext cx="72390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65BC-FD36-4618-9732-8C7A645E8C6B}" type="datetime1">
              <a:rPr lang="zh-TW" altLang="en-US"/>
              <a:pPr/>
              <a:t>12/6/12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6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7" name="Rectangle 6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0E68-0FE0-43FA-9564-EB4AEC85F8DD}" type="datetime1">
              <a:rPr lang="zh-TW" altLang="en-US"/>
              <a:pPr/>
              <a:t>12/6/12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5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6" name="Rectangle 5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88259"/>
            <a:ext cx="3008313" cy="1246841"/>
          </a:xfrm>
        </p:spPr>
        <p:txBody>
          <a:bodyPr anchor="ctr" anchorCtr="0"/>
          <a:lstStyle>
            <a:lvl1pPr algn="l">
              <a:defRPr sz="2600" b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4572000" cy="4221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6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6EF9-9DB7-4F16-B7FD-A6444FA0999C}" type="datetime1">
              <a:rPr lang="zh-TW" altLang="en-US"/>
              <a:pPr/>
              <a:t>12/6/12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1431830" y="3902170"/>
            <a:ext cx="445312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92024"/>
            <a:ext cx="3008376" cy="1243584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905000"/>
            <a:ext cx="4572000" cy="4224528"/>
          </a:xfrm>
          <a:noFill/>
          <a:ln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9424" cy="3273552"/>
          </a:xfr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>
            <a:lvl1pPr marL="0" indent="0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 typeface="Arial" pitchFamily="34" charset="0"/>
              <a:buNone/>
            </a:pPr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1EC-A380-4F57-9563-A599E0EB0966}" type="datetime1">
              <a:rPr lang="zh-TW" altLang="en-US"/>
              <a:pPr/>
              <a:t>12/6/12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1431830" y="3902170"/>
            <a:ext cx="445312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498080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260" y="1734671"/>
            <a:ext cx="7223760" cy="4235823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2647" y="65087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C373ECAB-0396-46DA-B395-7DF55170B71E}" type="datetime1">
              <a:rPr lang="zh-TW" altLang="en-US"/>
              <a:pPr/>
              <a:t>12/6/12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3353" y="6508750"/>
            <a:ext cx="4572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21" name="Rectangle 20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588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4632" indent="-228600" algn="l" defTabSz="914400" rtl="0" eaLnBrk="1" latinLnBrk="0" hangingPunct="1">
        <a:spcBef>
          <a:spcPts val="15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indent="-228600" algn="l" defTabSz="914400" rtl="0" eaLnBrk="1" latinLnBrk="0" hangingPunct="1">
        <a:spcBef>
          <a:spcPts val="1500"/>
        </a:spcBef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41832" indent="-228600" algn="l" defTabSz="914400" rtl="0" eaLnBrk="1" latinLnBrk="0" hangingPunct="1">
        <a:spcBef>
          <a:spcPts val="1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0432" indent="-228600" algn="l" defTabSz="914400" rtl="0" eaLnBrk="1" latinLnBrk="0" hangingPunct="1">
        <a:spcBef>
          <a:spcPts val="1500"/>
        </a:spcBef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990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76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562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848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9916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Effects of hypoxia on gelatinous zooplankton predation of copepods in </a:t>
            </a:r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the Chesapeake </a:t>
            </a:r>
            <a:r>
              <a:rPr lang="en-US" dirty="0" smtClean="0">
                <a:solidFill>
                  <a:schemeClr val="accent5"/>
                </a:solidFill>
              </a:rPr>
              <a:t>Bay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28194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Wen-Cheng Liu</a:t>
            </a:r>
            <a:r>
              <a:rPr lang="en-US" sz="2400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Mary Beth Decker</a:t>
            </a:r>
            <a:r>
              <a:rPr lang="en-US" sz="2400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James J.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Pierson</a:t>
            </a:r>
            <a:r>
              <a:rPr lang="en-US" sz="2400" baseline="30000" dirty="0" smtClean="0">
                <a:solidFill>
                  <a:srgbClr val="FFFEBA"/>
                </a:solidFill>
              </a:rPr>
              <a:t>1</a:t>
            </a:r>
            <a:endParaRPr lang="en-US" sz="600" baseline="30000" dirty="0" smtClean="0">
              <a:solidFill>
                <a:srgbClr val="FFFEBA"/>
              </a:solidFill>
            </a:endParaRPr>
          </a:p>
          <a:p>
            <a:pPr lvl="0">
              <a:lnSpc>
                <a:spcPct val="50000"/>
              </a:lnSpc>
            </a:pPr>
            <a:r>
              <a:rPr lang="en-US" sz="600" dirty="0"/>
              <a:t> </a:t>
            </a:r>
            <a:r>
              <a:rPr lang="en-US" sz="600" dirty="0" smtClean="0"/>
              <a:t>         </a:t>
            </a:r>
          </a:p>
          <a:p>
            <a:pPr lvl="0">
              <a:lnSpc>
                <a:spcPct val="50000"/>
              </a:lnSpc>
            </a:pPr>
            <a:r>
              <a:rPr lang="en-US" dirty="0"/>
              <a:t> </a:t>
            </a:r>
            <a:r>
              <a:rPr lang="en-US" dirty="0" smtClean="0"/>
              <a:t>        1</a:t>
            </a:r>
            <a:r>
              <a:rPr lang="en-US" dirty="0" smtClean="0"/>
              <a:t>. Horn </a:t>
            </a:r>
            <a:r>
              <a:rPr lang="en-US" dirty="0"/>
              <a:t>Point Laboratory, The University of Maryland Center for </a:t>
            </a:r>
            <a:r>
              <a:rPr lang="en-US" dirty="0" smtClean="0"/>
              <a:t>    </a:t>
            </a:r>
          </a:p>
          <a:p>
            <a:pPr lvl="0">
              <a:lnSpc>
                <a:spcPct val="50000"/>
              </a:lnSpc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smtClean="0"/>
              <a:t>Environmental </a:t>
            </a:r>
            <a:r>
              <a:rPr lang="en-US" dirty="0" smtClean="0"/>
              <a:t>Science</a:t>
            </a:r>
            <a:r>
              <a:rPr lang="en-US" dirty="0"/>
              <a:t>, Cambridge, MD 21613, United States</a:t>
            </a:r>
            <a:r>
              <a:rPr lang="en-US" dirty="0" smtClean="0"/>
              <a:t>.</a:t>
            </a:r>
            <a:endParaRPr lang="en-US" sz="100" dirty="0" smtClean="0"/>
          </a:p>
          <a:p>
            <a:pPr lvl="0">
              <a:lnSpc>
                <a:spcPct val="50000"/>
              </a:lnSpc>
            </a:pPr>
            <a:r>
              <a:rPr lang="en-US" sz="100" dirty="0" smtClean="0"/>
              <a:t> </a:t>
            </a:r>
            <a:endParaRPr lang="en-US" sz="100" dirty="0"/>
          </a:p>
          <a:p>
            <a:pPr lvl="0">
              <a:lnSpc>
                <a:spcPct val="50000"/>
              </a:lnSpc>
            </a:pPr>
            <a:r>
              <a:rPr lang="en-US" dirty="0" smtClean="0"/>
              <a:t>          2</a:t>
            </a:r>
            <a:r>
              <a:rPr lang="en-US" dirty="0" smtClean="0"/>
              <a:t>. Department </a:t>
            </a:r>
            <a:r>
              <a:rPr lang="en-US" dirty="0"/>
              <a:t>of Ecology and Evolutionary Biology, Yale University, </a:t>
            </a:r>
            <a:endParaRPr lang="en-US" dirty="0" smtClean="0"/>
          </a:p>
          <a:p>
            <a:pPr lvl="0">
              <a:lnSpc>
                <a:spcPct val="50000"/>
              </a:lnSpc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smtClean="0"/>
              <a:t>New </a:t>
            </a:r>
            <a:r>
              <a:rPr lang="en-US" dirty="0"/>
              <a:t>Haven, CT 06511, United States. </a:t>
            </a:r>
          </a:p>
          <a:p>
            <a:pPr algn="ctr">
              <a:lnSpc>
                <a:spcPct val="80000"/>
              </a:lnSpc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41"/>
          <a:stretch>
            <a:fillRect/>
          </a:stretch>
        </p:blipFill>
        <p:spPr bwMode="auto">
          <a:xfrm>
            <a:off x="6553200" y="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5" y="0"/>
            <a:ext cx="65438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991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7901E"/>
                </a:solidFill>
              </a:rPr>
              <a:t>~The End~</a:t>
            </a:r>
            <a:br>
              <a:rPr lang="en-US" dirty="0" smtClean="0">
                <a:solidFill>
                  <a:srgbClr val="F7901E"/>
                </a:solidFill>
              </a:rPr>
            </a:br>
            <a: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Thank you for your listening </a:t>
            </a:r>
            <a:endParaRPr lang="en-US" i="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8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52400" y="533400"/>
            <a:ext cx="8991600" cy="6324600"/>
            <a:chOff x="152400" y="-304800"/>
            <a:chExt cx="8991600" cy="6324600"/>
          </a:xfrm>
        </p:grpSpPr>
        <p:grpSp>
          <p:nvGrpSpPr>
            <p:cNvPr id="7" name="Group 6"/>
            <p:cNvGrpSpPr/>
            <p:nvPr/>
          </p:nvGrpSpPr>
          <p:grpSpPr>
            <a:xfrm>
              <a:off x="5056908" y="457200"/>
              <a:ext cx="4087091" cy="1676400"/>
              <a:chOff x="3200400" y="381000"/>
              <a:chExt cx="6705600" cy="20193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0400" y="381000"/>
                <a:ext cx="2324100" cy="201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4419600" cy="1962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29200" y="-304800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chemeClr val="accent2"/>
                  </a:solidFill>
                </a:rPr>
                <a:t>2011</a:t>
              </a:r>
              <a:endParaRPr lang="zh-TW" altLang="en-US" sz="2800" b="1" dirty="0" smtClean="0">
                <a:solidFill>
                  <a:schemeClr val="accent2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126182" y="2133601"/>
              <a:ext cx="4017818" cy="1600200"/>
              <a:chOff x="2438400" y="2286000"/>
              <a:chExt cx="6343650" cy="2276475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38400" y="2314575"/>
                <a:ext cx="4267200" cy="2228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05600" y="2286000"/>
                <a:ext cx="2076450" cy="2276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126183" y="3886200"/>
              <a:ext cx="4017817" cy="2133600"/>
              <a:chOff x="4572001" y="3886200"/>
              <a:chExt cx="4572000" cy="21336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572001" y="3886200"/>
                <a:ext cx="4572000" cy="1000125"/>
                <a:chOff x="304800" y="2438400"/>
                <a:chExt cx="6443663" cy="1990725"/>
              </a:xfrm>
            </p:grpSpPr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95538" y="2447925"/>
                  <a:ext cx="4352925" cy="1962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5" name="Picture 7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2438400"/>
                  <a:ext cx="2095500" cy="1990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4572001" y="4876800"/>
                <a:ext cx="4572000" cy="1143000"/>
                <a:chOff x="304800" y="2424113"/>
                <a:chExt cx="6467475" cy="2009775"/>
              </a:xfrm>
            </p:grpSpPr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1725" y="2424113"/>
                  <a:ext cx="4400550" cy="2009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7" name="Picture 9"/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2438400"/>
                  <a:ext cx="2124075" cy="1990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1" name="Group 20"/>
            <p:cNvGrpSpPr/>
            <p:nvPr/>
          </p:nvGrpSpPr>
          <p:grpSpPr>
            <a:xfrm>
              <a:off x="1142134" y="457200"/>
              <a:ext cx="3801341" cy="1676400"/>
              <a:chOff x="-1143000" y="2819400"/>
              <a:chExt cx="6391275" cy="2457450"/>
            </a:xfrm>
          </p:grpSpPr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124200" y="2819400"/>
                <a:ext cx="2124075" cy="2447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-1143000" y="2819400"/>
                <a:ext cx="4467225" cy="2457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762000" y="-304800"/>
              <a:ext cx="419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chemeClr val="accent2"/>
                  </a:solidFill>
                </a:rPr>
                <a:t>2010</a:t>
              </a:r>
              <a:endParaRPr lang="zh-TW" altLang="en-US" sz="28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143000" y="2209800"/>
              <a:ext cx="3810000" cy="1600201"/>
              <a:chOff x="0" y="2514600"/>
              <a:chExt cx="6629400" cy="2009775"/>
            </a:xfrm>
          </p:grpSpPr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343400" y="2514600"/>
                <a:ext cx="2286000" cy="2009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2514600"/>
                <a:ext cx="4600575" cy="1962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143000" y="3886200"/>
              <a:ext cx="3809999" cy="1676400"/>
              <a:chOff x="2097707" y="2057400"/>
              <a:chExt cx="6951043" cy="2743200"/>
            </a:xfrm>
          </p:grpSpPr>
          <p:pic>
            <p:nvPicPr>
              <p:cNvPr id="2064" name="Picture 1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705600" y="2057400"/>
                <a:ext cx="234315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7707" y="2100263"/>
                <a:ext cx="4822206" cy="2657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152400" y="457200"/>
              <a:ext cx="990599" cy="477053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en-US" altLang="zh-TW" sz="2400" dirty="0" smtClean="0">
                <a:solidFill>
                  <a:srgbClr val="FFFF00"/>
                </a:solidFill>
              </a:endParaRPr>
            </a:p>
            <a:p>
              <a:r>
                <a:rPr lang="en-US" altLang="zh-TW" sz="2400" dirty="0" smtClean="0">
                  <a:solidFill>
                    <a:srgbClr val="FFFF00"/>
                  </a:solidFill>
                </a:rPr>
                <a:t>MAY</a:t>
              </a:r>
            </a:p>
            <a:p>
              <a:endParaRPr lang="en-US" altLang="zh-TW" sz="2400" dirty="0" smtClean="0">
                <a:solidFill>
                  <a:srgbClr val="FFFF00"/>
                </a:solidFill>
              </a:endParaRPr>
            </a:p>
            <a:p>
              <a:endParaRPr lang="en-US" altLang="zh-TW" sz="2400" dirty="0" smtClean="0">
                <a:solidFill>
                  <a:srgbClr val="FFFF00"/>
                </a:solidFill>
              </a:endParaRPr>
            </a:p>
            <a:p>
              <a:endParaRPr lang="en-US" altLang="zh-TW" sz="2400" dirty="0" smtClean="0">
                <a:solidFill>
                  <a:srgbClr val="FFFF00"/>
                </a:solidFill>
              </a:endParaRPr>
            </a:p>
            <a:p>
              <a:endParaRPr lang="en-US" altLang="zh-TW" sz="2400" dirty="0" smtClean="0">
                <a:solidFill>
                  <a:srgbClr val="FFFF00"/>
                </a:solidFill>
              </a:endParaRPr>
            </a:p>
            <a:p>
              <a:r>
                <a:rPr lang="en-US" altLang="zh-TW" sz="2000" dirty="0" smtClean="0">
                  <a:solidFill>
                    <a:srgbClr val="FFFF00"/>
                  </a:solidFill>
                </a:rPr>
                <a:t>Aug10/ Jul 11</a:t>
              </a:r>
              <a:endParaRPr lang="en-US" altLang="zh-TW" sz="2400" dirty="0" smtClean="0">
                <a:solidFill>
                  <a:srgbClr val="FFFF00"/>
                </a:solidFill>
              </a:endParaRPr>
            </a:p>
            <a:p>
              <a:endParaRPr lang="en-US" altLang="zh-TW" sz="2400" dirty="0" smtClean="0">
                <a:solidFill>
                  <a:srgbClr val="FFFF00"/>
                </a:solidFill>
              </a:endParaRPr>
            </a:p>
            <a:p>
              <a:endParaRPr lang="en-US" altLang="zh-TW" sz="2400" dirty="0" smtClean="0">
                <a:solidFill>
                  <a:srgbClr val="FFFF00"/>
                </a:solidFill>
              </a:endParaRPr>
            </a:p>
            <a:p>
              <a:endParaRPr lang="en-US" altLang="zh-TW" sz="2400" dirty="0" smtClean="0">
                <a:solidFill>
                  <a:srgbClr val="FFFF00"/>
                </a:solidFill>
              </a:endParaRPr>
            </a:p>
            <a:p>
              <a:r>
                <a:rPr lang="en-US" altLang="zh-TW" sz="2400" dirty="0" smtClean="0">
                  <a:solidFill>
                    <a:srgbClr val="FFFF00"/>
                  </a:solidFill>
                </a:rPr>
                <a:t>Sep</a:t>
              </a:r>
            </a:p>
            <a:p>
              <a:endParaRPr lang="en-US" altLang="zh-TW" sz="2400" dirty="0" smtClean="0">
                <a:solidFill>
                  <a:srgbClr val="FFFF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47800" y="1524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DO                Temp.         S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81600" y="152400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     DO                Temp.          S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8600" y="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dirty="0" smtClean="0">
                <a:solidFill>
                  <a:srgbClr val="FFC000"/>
                </a:solidFill>
                <a:latin typeface="+mj-lt"/>
              </a:rPr>
              <a:t>Hydrology</a:t>
            </a:r>
            <a:endParaRPr lang="zh-TW" altLang="en-US" sz="32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8400" y="4648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400" y="57150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371600" y="1676400"/>
            <a:ext cx="304800" cy="609600"/>
          </a:xfrm>
          <a:prstGeom prst="ellipse">
            <a:avLst/>
          </a:prstGeom>
          <a:noFill/>
          <a:ln w="19050">
            <a:solidFill>
              <a:srgbClr val="00FF00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Oval 37"/>
          <p:cNvSpPr/>
          <p:nvPr/>
        </p:nvSpPr>
        <p:spPr>
          <a:xfrm>
            <a:off x="1371600" y="3429000"/>
            <a:ext cx="609600" cy="609600"/>
          </a:xfrm>
          <a:prstGeom prst="ellipse">
            <a:avLst/>
          </a:prstGeom>
          <a:noFill/>
          <a:ln w="19050">
            <a:solidFill>
              <a:srgbClr val="00FF00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Oval 38"/>
          <p:cNvSpPr/>
          <p:nvPr/>
        </p:nvSpPr>
        <p:spPr>
          <a:xfrm>
            <a:off x="1371600" y="5257800"/>
            <a:ext cx="457200" cy="381000"/>
          </a:xfrm>
          <a:prstGeom prst="ellipse">
            <a:avLst/>
          </a:prstGeom>
          <a:noFill/>
          <a:ln w="19050">
            <a:solidFill>
              <a:srgbClr val="00FF00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Oval 39"/>
          <p:cNvSpPr/>
          <p:nvPr/>
        </p:nvSpPr>
        <p:spPr>
          <a:xfrm>
            <a:off x="5181600" y="3429000"/>
            <a:ext cx="685800" cy="685800"/>
          </a:xfrm>
          <a:prstGeom prst="ellipse">
            <a:avLst/>
          </a:prstGeom>
          <a:noFill/>
          <a:ln w="19050">
            <a:solidFill>
              <a:srgbClr val="00FF00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Oval 40"/>
          <p:cNvSpPr/>
          <p:nvPr/>
        </p:nvSpPr>
        <p:spPr>
          <a:xfrm>
            <a:off x="5257800" y="2590800"/>
            <a:ext cx="457200" cy="304800"/>
          </a:xfrm>
          <a:prstGeom prst="ellipse">
            <a:avLst/>
          </a:prstGeom>
          <a:noFill/>
          <a:ln w="19050">
            <a:solidFill>
              <a:srgbClr val="00FF00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Oval 41"/>
          <p:cNvSpPr/>
          <p:nvPr/>
        </p:nvSpPr>
        <p:spPr>
          <a:xfrm>
            <a:off x="5181600" y="5105400"/>
            <a:ext cx="838200" cy="609600"/>
          </a:xfrm>
          <a:prstGeom prst="ellipse">
            <a:avLst/>
          </a:prstGeom>
          <a:noFill/>
          <a:ln w="19050">
            <a:solidFill>
              <a:srgbClr val="00FF00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Rectangle 42"/>
          <p:cNvSpPr/>
          <p:nvPr/>
        </p:nvSpPr>
        <p:spPr>
          <a:xfrm>
            <a:off x="3505200" y="228600"/>
            <a:ext cx="2743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Hypoxia</a:t>
            </a:r>
            <a:br>
              <a:rPr lang="en-US" altLang="zh-TW" sz="2400" dirty="0" smtClean="0"/>
            </a:br>
            <a:r>
              <a:rPr lang="en-US" altLang="zh-TW" sz="2400" dirty="0" smtClean="0"/>
              <a:t>(DO &lt; 2 mg L</a:t>
            </a:r>
            <a:r>
              <a:rPr lang="en-US" altLang="zh-TW" sz="2400" baseline="30000" dirty="0" smtClean="0"/>
              <a:t>-1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3505200" y="228600"/>
            <a:ext cx="2743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Temperature</a:t>
            </a:r>
            <a:br>
              <a:rPr lang="en-US" altLang="zh-TW" sz="2400" dirty="0" smtClean="0"/>
            </a:br>
            <a:r>
              <a:rPr lang="en-US" altLang="zh-TW" sz="2400" dirty="0" smtClean="0"/>
              <a:t>(T &gt; 24 </a:t>
            </a:r>
            <a:r>
              <a:rPr lang="en-US" altLang="zh-TW" sz="2400" dirty="0" smtClean="0">
                <a:ea typeface="標楷體"/>
              </a:rPr>
              <a:t>C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46" name="Oval 45"/>
          <p:cNvSpPr/>
          <p:nvPr/>
        </p:nvSpPr>
        <p:spPr>
          <a:xfrm>
            <a:off x="2590800" y="3200400"/>
            <a:ext cx="685800" cy="304800"/>
          </a:xfrm>
          <a:prstGeom prst="ellipse">
            <a:avLst/>
          </a:prstGeom>
          <a:noFill/>
          <a:ln>
            <a:solidFill>
              <a:srgbClr val="FF0066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Oval 46"/>
          <p:cNvSpPr/>
          <p:nvPr/>
        </p:nvSpPr>
        <p:spPr>
          <a:xfrm>
            <a:off x="2590800" y="5334000"/>
            <a:ext cx="457200" cy="304800"/>
          </a:xfrm>
          <a:prstGeom prst="ellipse">
            <a:avLst/>
          </a:prstGeom>
          <a:noFill/>
          <a:ln>
            <a:solidFill>
              <a:srgbClr val="FF0066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Oval 47"/>
          <p:cNvSpPr/>
          <p:nvPr/>
        </p:nvSpPr>
        <p:spPr>
          <a:xfrm>
            <a:off x="7010400" y="1371600"/>
            <a:ext cx="152400" cy="304800"/>
          </a:xfrm>
          <a:prstGeom prst="ellipse">
            <a:avLst/>
          </a:prstGeom>
          <a:noFill/>
          <a:ln>
            <a:solidFill>
              <a:srgbClr val="FF0066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Oval 48"/>
          <p:cNvSpPr/>
          <p:nvPr/>
        </p:nvSpPr>
        <p:spPr>
          <a:xfrm>
            <a:off x="6553200" y="3124200"/>
            <a:ext cx="762000" cy="457200"/>
          </a:xfrm>
          <a:prstGeom prst="ellipse">
            <a:avLst/>
          </a:prstGeom>
          <a:noFill/>
          <a:ln>
            <a:solidFill>
              <a:srgbClr val="FF0066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Oval 49"/>
          <p:cNvSpPr/>
          <p:nvPr/>
        </p:nvSpPr>
        <p:spPr>
          <a:xfrm>
            <a:off x="6477000" y="5105400"/>
            <a:ext cx="914400" cy="609600"/>
          </a:xfrm>
          <a:prstGeom prst="ellipse">
            <a:avLst/>
          </a:prstGeom>
          <a:noFill/>
          <a:ln>
            <a:solidFill>
              <a:srgbClr val="FF3399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Rectangle 50"/>
          <p:cNvSpPr/>
          <p:nvPr/>
        </p:nvSpPr>
        <p:spPr>
          <a:xfrm>
            <a:off x="3505200" y="228600"/>
            <a:ext cx="27432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Salinity</a:t>
            </a:r>
          </a:p>
          <a:p>
            <a:pPr algn="ctr"/>
            <a:r>
              <a:rPr lang="en-US" altLang="zh-TW" sz="2400" dirty="0" smtClean="0"/>
              <a:t>(PSU </a:t>
            </a:r>
            <a:r>
              <a:rPr lang="en-US" altLang="zh-TW" sz="2400" u="sng" dirty="0" smtClean="0"/>
              <a:t>&lt;</a:t>
            </a:r>
            <a:r>
              <a:rPr lang="en-US" altLang="zh-TW" sz="2400" dirty="0" smtClean="0"/>
              <a:t> 10)</a:t>
            </a:r>
            <a:endParaRPr lang="zh-TW" altLang="en-US" sz="2400" dirty="0"/>
          </a:p>
        </p:txBody>
      </p:sp>
      <p:sp>
        <p:nvSpPr>
          <p:cNvPr id="52" name="Oval 51"/>
          <p:cNvSpPr/>
          <p:nvPr/>
        </p:nvSpPr>
        <p:spPr>
          <a:xfrm>
            <a:off x="3810000" y="1371600"/>
            <a:ext cx="685800" cy="381000"/>
          </a:xfrm>
          <a:prstGeom prst="ellipse">
            <a:avLst/>
          </a:prstGeom>
          <a:noFill/>
          <a:ln>
            <a:solidFill>
              <a:srgbClr val="00FFFF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3" name="Oval 52"/>
          <p:cNvSpPr/>
          <p:nvPr/>
        </p:nvSpPr>
        <p:spPr>
          <a:xfrm>
            <a:off x="7772400" y="1295400"/>
            <a:ext cx="914400" cy="1524000"/>
          </a:xfrm>
          <a:prstGeom prst="ellipse">
            <a:avLst/>
          </a:prstGeom>
          <a:noFill/>
          <a:ln>
            <a:solidFill>
              <a:srgbClr val="00FFFF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4" name="Oval 53"/>
          <p:cNvSpPr/>
          <p:nvPr/>
        </p:nvSpPr>
        <p:spPr>
          <a:xfrm rot="20763458">
            <a:off x="7952541" y="3193150"/>
            <a:ext cx="609600" cy="304800"/>
          </a:xfrm>
          <a:prstGeom prst="ellipse">
            <a:avLst/>
          </a:prstGeom>
          <a:noFill/>
          <a:ln>
            <a:solidFill>
              <a:srgbClr val="00FFFF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Oval 54"/>
          <p:cNvSpPr/>
          <p:nvPr/>
        </p:nvSpPr>
        <p:spPr>
          <a:xfrm rot="21375216">
            <a:off x="7806385" y="4706106"/>
            <a:ext cx="941063" cy="506780"/>
          </a:xfrm>
          <a:prstGeom prst="ellipse">
            <a:avLst/>
          </a:prstGeom>
          <a:noFill/>
          <a:ln>
            <a:solidFill>
              <a:srgbClr val="00FFFF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Oval 55"/>
          <p:cNvSpPr/>
          <p:nvPr/>
        </p:nvSpPr>
        <p:spPr>
          <a:xfrm rot="21396530">
            <a:off x="7857181" y="5743403"/>
            <a:ext cx="941063" cy="310154"/>
          </a:xfrm>
          <a:prstGeom prst="ellipse">
            <a:avLst/>
          </a:prstGeom>
          <a:noFill/>
          <a:ln>
            <a:solidFill>
              <a:srgbClr val="00FFFF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514600" y="0"/>
            <a:ext cx="662940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 </a:t>
            </a:r>
            <a:r>
              <a:rPr lang="en-US" altLang="zh-TW" sz="2800" dirty="0" smtClean="0"/>
              <a:t>More hypoxic, warmer and lower salinity  in 2011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688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1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dirty="0" smtClean="0"/>
              <a:t> </a:t>
            </a:r>
            <a:r>
              <a:rPr lang="en-US" altLang="zh-TW" dirty="0" smtClean="0">
                <a:latin typeface="+mn-lt"/>
              </a:rPr>
              <a:t>Low copepod biomass correlated with hypoxia 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685800"/>
          </a:xfrm>
        </p:spPr>
        <p:txBody>
          <a:bodyPr/>
          <a:lstStyle/>
          <a:p>
            <a:pPr algn="ctr"/>
            <a:r>
              <a:rPr lang="en-US" altLang="zh-TW" sz="3600" dirty="0" smtClean="0">
                <a:solidFill>
                  <a:schemeClr val="accent5"/>
                </a:solidFill>
              </a:rPr>
              <a:t>Introduction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8600" y="1524000"/>
            <a:ext cx="457200" cy="60960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1524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>
                <a:solidFill>
                  <a:schemeClr val="accent6"/>
                </a:solidFill>
              </a:rPr>
              <a:t>Why?</a:t>
            </a:r>
            <a:endParaRPr lang="zh-TW" altLang="en-US" sz="2400" b="1" i="1" dirty="0">
              <a:solidFill>
                <a:schemeClr val="accent6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55149" y="2286000"/>
            <a:ext cx="4572000" cy="3505200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>
            <a:lvl1pPr marL="255588" indent="-228600" algn="l" defTabSz="914400" rtl="0" eaLnBrk="1" latinLnBrk="0" hangingPunct="1">
              <a:spcBef>
                <a:spcPts val="1500"/>
              </a:spcBef>
              <a:buSzPct val="70000"/>
              <a:buFont typeface="Wingdings" pitchFamily="2" charset="2"/>
              <a:buChar char="p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4632" indent="-228600" algn="l" defTabSz="914400" rtl="0" eaLnBrk="1" latinLnBrk="0" hangingPunct="1">
              <a:spcBef>
                <a:spcPts val="15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indent="-228600" algn="l" defTabSz="914400" rtl="0" eaLnBrk="1" latinLnBrk="0" hangingPunct="1">
              <a:spcBef>
                <a:spcPts val="1500"/>
              </a:spcBef>
              <a:buClr>
                <a:schemeClr val="tx1"/>
              </a:buClr>
              <a:buSzPct val="70000"/>
              <a:buFont typeface="Wingdings" pitchFamily="2" charset="2"/>
              <a:buChar char="p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1832" indent="-228600" algn="l" defTabSz="914400" rtl="0" eaLnBrk="1" latinLnBrk="0" hangingPunct="1">
              <a:spcBef>
                <a:spcPts val="1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0432" indent="-228600" algn="l" defTabSz="914400" rtl="0" eaLnBrk="1" latinLnBrk="0" hangingPunct="1">
              <a:spcBef>
                <a:spcPts val="1500"/>
              </a:spcBef>
              <a:buClr>
                <a:schemeClr val="tx1"/>
              </a:buClr>
              <a:buSzPct val="70000"/>
              <a:buFont typeface="Wingdings" pitchFamily="2" charset="2"/>
              <a:buChar char="p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99032" indent="-228600" algn="l" defTabSz="914400" rtl="0" eaLnBrk="1" latinLnBrk="0" hangingPunct="1">
              <a:spcBef>
                <a:spcPts val="15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7632" indent="-228600" algn="l" defTabSz="914400" rtl="0" eaLnBrk="1" latinLnBrk="0" hangingPunct="1">
              <a:spcBef>
                <a:spcPts val="1500"/>
              </a:spcBef>
              <a:buSzPct val="70000"/>
              <a:buFont typeface="Wingdings" pitchFamily="2" charset="2"/>
              <a:buChar char="p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56232" indent="-228600" algn="l" defTabSz="914400" rtl="0" eaLnBrk="1" latinLnBrk="0" hangingPunct="1">
              <a:spcBef>
                <a:spcPts val="15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84832" indent="-228600" algn="l" defTabSz="914400" rtl="0" eaLnBrk="1" latinLnBrk="0" hangingPunct="1">
              <a:spcBef>
                <a:spcPts val="1500"/>
              </a:spcBef>
              <a:buSzPct val="70000"/>
              <a:buFont typeface="Wingdings" pitchFamily="2" charset="2"/>
              <a:buChar char="p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cs typeface="Times New Roman"/>
              </a:rPr>
              <a:t> Habitat squeeze</a:t>
            </a:r>
          </a:p>
          <a:p>
            <a:pPr>
              <a:buNone/>
            </a:pPr>
            <a:endParaRPr lang="en-US" sz="2800" dirty="0" smtClean="0">
              <a:cs typeface="Times New Roman"/>
            </a:endParaRPr>
          </a:p>
          <a:p>
            <a:pPr>
              <a:buNone/>
            </a:pPr>
            <a:endParaRPr lang="en-US" sz="2800" dirty="0" smtClean="0">
              <a:cs typeface="Times New Roman"/>
            </a:endParaRPr>
          </a:p>
          <a:p>
            <a:r>
              <a:rPr lang="en-US" sz="2800" dirty="0" smtClean="0">
                <a:cs typeface="Times New Roman"/>
              </a:rPr>
              <a:t>Less jump frequency </a:t>
            </a:r>
            <a:endParaRPr lang="en-US" sz="2800" dirty="0">
              <a:cs typeface="Times New Roman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04800" y="1828800"/>
            <a:ext cx="3429000" cy="533400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Autofit/>
          </a:bodyPr>
          <a:lstStyle/>
          <a:p>
            <a:pPr marL="26988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Directly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52400" y="2438400"/>
            <a:ext cx="4572000" cy="3505200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/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p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/>
              </a:rPr>
              <a:t> Higher mortality</a:t>
            </a:r>
          </a:p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p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/>
              </a:rPr>
              <a:t> Lower egg hatching rate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4800600" y="1752600"/>
            <a:ext cx="4343400" cy="792163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Autofit/>
          </a:bodyPr>
          <a:lstStyle/>
          <a:p>
            <a:pPr marL="26988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B7EA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3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Indirectly</a:t>
            </a:r>
            <a:endParaRPr lang="en-US" sz="30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3810000"/>
            <a:ext cx="3666062" cy="2895600"/>
            <a:chOff x="381000" y="3733800"/>
            <a:chExt cx="4367704" cy="2895600"/>
          </a:xfrm>
        </p:grpSpPr>
        <p:grpSp>
          <p:nvGrpSpPr>
            <p:cNvPr id="15" name="Group 15"/>
            <p:cNvGrpSpPr/>
            <p:nvPr/>
          </p:nvGrpSpPr>
          <p:grpSpPr>
            <a:xfrm>
              <a:off x="381000" y="3733800"/>
              <a:ext cx="4367704" cy="2895600"/>
              <a:chOff x="381000" y="3733800"/>
              <a:chExt cx="4367704" cy="2895600"/>
            </a:xfrm>
          </p:grpSpPr>
          <p:sp>
            <p:nvSpPr>
              <p:cNvPr id="18" name="TextBox 17"/>
              <p:cNvSpPr txBox="1"/>
              <p:nvPr/>
            </p:nvSpPr>
            <p:spPr>
              <a:xfrm rot="16200000">
                <a:off x="-882134" y="4996934"/>
                <a:ext cx="2895600" cy="369332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Nauplii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Hatched (%)</a:t>
                </a:r>
                <a:endParaRPr lang="en-US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61999" y="3733800"/>
                <a:ext cx="3976623" cy="2895600"/>
              </a:xfrm>
              <a:prstGeom prst="rect">
                <a:avLst/>
              </a:prstGeom>
              <a:solidFill>
                <a:schemeClr val="tx1"/>
              </a:solidFill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2559811" y="3733800"/>
                <a:ext cx="21888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(Roman </a:t>
                </a:r>
                <a:r>
                  <a:rPr lang="en-US" sz="1600" i="1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et </a:t>
                </a:r>
                <a:r>
                  <a:rPr lang="en-US" sz="16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al</a:t>
                </a:r>
                <a:r>
                  <a:rPr lang="en-US" sz="16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2003)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143000" y="3733800"/>
              <a:ext cx="1022124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olidFill>
                    <a:srgbClr val="0070C0"/>
                  </a:solidFill>
                  <a:latin typeface="Times New Roman"/>
                  <a:cs typeface="Times New Roman"/>
                </a:rPr>
                <a:t>A. </a:t>
              </a:r>
              <a:r>
                <a:rPr lang="en-US" sz="1600" i="1" dirty="0" err="1" smtClean="0">
                  <a:solidFill>
                    <a:srgbClr val="0070C0"/>
                  </a:solidFill>
                  <a:latin typeface="Times New Roman"/>
                  <a:cs typeface="Times New Roman"/>
                </a:rPr>
                <a:t>tonsa</a:t>
              </a:r>
              <a:endParaRPr lang="en-US" sz="1600" i="1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38600" y="4904603"/>
            <a:ext cx="4343400" cy="1910952"/>
            <a:chOff x="6019237" y="4398683"/>
            <a:chExt cx="6140669" cy="2435303"/>
          </a:xfrm>
        </p:grpSpPr>
        <p:pic>
          <p:nvPicPr>
            <p:cNvPr id="24" name="Content Placeholder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4" r="-1236" b="28365"/>
            <a:stretch/>
          </p:blipFill>
          <p:spPr>
            <a:xfrm>
              <a:off x="6019237" y="4398683"/>
              <a:ext cx="3124200" cy="2427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9143437" y="6402535"/>
              <a:ext cx="3016469" cy="431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(Decker </a:t>
              </a:r>
              <a:r>
                <a:rPr lang="en-US" sz="1600" i="1" dirty="0" smtClean="0">
                  <a:latin typeface="Times New Roman"/>
                  <a:cs typeface="Times New Roman"/>
                </a:rPr>
                <a:t>et al</a:t>
              </a:r>
              <a:r>
                <a:rPr lang="en-US" sz="1600" dirty="0" smtClean="0">
                  <a:latin typeface="Times New Roman"/>
                  <a:cs typeface="Times New Roman"/>
                </a:rPr>
                <a:t>., 2004)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1524000" y="4191000"/>
            <a:ext cx="0" cy="1981200"/>
          </a:xfrm>
          <a:prstGeom prst="line">
            <a:avLst/>
          </a:prstGeom>
          <a:ln w="19050">
            <a:solidFill>
              <a:srgbClr val="0070C0">
                <a:alpha val="90000"/>
              </a:srgbClr>
            </a:solidFill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876800" y="4953000"/>
            <a:ext cx="0" cy="1524000"/>
          </a:xfrm>
          <a:prstGeom prst="line">
            <a:avLst/>
          </a:prstGeom>
          <a:ln w="19050">
            <a:solidFill>
              <a:srgbClr val="0070C0">
                <a:alpha val="90000"/>
              </a:srgbClr>
            </a:solidFill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164948" y="5334000"/>
            <a:ext cx="2979052" cy="1247004"/>
            <a:chOff x="6164948" y="5334000"/>
            <a:chExt cx="2979052" cy="1247004"/>
          </a:xfrm>
        </p:grpSpPr>
        <p:grpSp>
          <p:nvGrpSpPr>
            <p:cNvPr id="26" name="Group 25"/>
            <p:cNvGrpSpPr/>
            <p:nvPr/>
          </p:nvGrpSpPr>
          <p:grpSpPr>
            <a:xfrm>
              <a:off x="6164948" y="5338281"/>
              <a:ext cx="2979052" cy="1242723"/>
              <a:chOff x="6239545" y="4998667"/>
              <a:chExt cx="2979052" cy="80776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1040" r="4749"/>
              <a:stretch/>
            </p:blipFill>
            <p:spPr>
              <a:xfrm>
                <a:off x="6239545" y="5029200"/>
                <a:ext cx="2939549" cy="77723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 t="41461" r="3755" b="56667"/>
              <a:stretch/>
            </p:blipFill>
            <p:spPr>
              <a:xfrm>
                <a:off x="6248400" y="4998667"/>
                <a:ext cx="2970197" cy="29717"/>
              </a:xfrm>
              <a:prstGeom prst="rect">
                <a:avLst/>
              </a:prstGeom>
            </p:spPr>
          </p:pic>
        </p:grpSp>
        <p:cxnSp>
          <p:nvCxnSpPr>
            <p:cNvPr id="32" name="Straight Connector 31"/>
            <p:cNvCxnSpPr/>
            <p:nvPr/>
          </p:nvCxnSpPr>
          <p:spPr>
            <a:xfrm flipV="1">
              <a:off x="7848600" y="5334000"/>
              <a:ext cx="0" cy="1143000"/>
            </a:xfrm>
            <a:prstGeom prst="line">
              <a:avLst/>
            </a:prstGeom>
            <a:ln w="19050">
              <a:solidFill>
                <a:srgbClr val="0070C0">
                  <a:alpha val="90000"/>
                </a:srgbClr>
              </a:solidFill>
              <a:prstDash val="lg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172200" y="4904601"/>
            <a:ext cx="2971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Ctenophore Clearance rate</a:t>
            </a:r>
            <a:endParaRPr lang="zh-TW" alt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34200" y="1371600"/>
            <a:ext cx="1837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(Roman </a:t>
            </a:r>
            <a:r>
              <a:rPr lang="en-US" sz="1600" i="1" dirty="0">
                <a:latin typeface="Times New Roman"/>
                <a:cs typeface="Times New Roman"/>
              </a:rPr>
              <a:t>et </a:t>
            </a:r>
            <a:r>
              <a:rPr lang="en-US" sz="1600" i="1" dirty="0" smtClean="0">
                <a:latin typeface="Times New Roman"/>
                <a:cs typeface="Times New Roman"/>
              </a:rPr>
              <a:t>al</a:t>
            </a:r>
            <a:r>
              <a:rPr lang="en-US" sz="1600" dirty="0" smtClean="0">
                <a:latin typeface="Times New Roman"/>
                <a:cs typeface="Times New Roman"/>
              </a:rPr>
              <a:t> 2005)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1" y="2895599"/>
            <a:ext cx="3810000" cy="1447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41148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(modified from Pierson)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7901E"/>
                </a:solidFill>
                <a:latin typeface="Times New Roman" pitchFamily="18" charset="0"/>
                <a:cs typeface="Times New Roman" pitchFamily="18" charset="0"/>
              </a:rPr>
              <a:t>The scope of this study:</a:t>
            </a:r>
            <a:endParaRPr lang="zh-TW" altLang="en-US" dirty="0">
              <a:solidFill>
                <a:srgbClr val="F790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1228" indent="-57150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/>
            </a:pPr>
            <a:r>
              <a:rPr lang="en-US" altLang="zh-TW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understand how hypoxia affect the relationship between gelatinous zooplankton and other zooplankton?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altLang="zh-TW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3400" y="2895600"/>
            <a:ext cx="8305800" cy="15465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1228" lvl="0" indent="-571500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altLang="zh-TW" sz="2800" b="1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Hypothesis : </a:t>
            </a:r>
          </a:p>
          <a:p>
            <a:pPr marL="681228" lvl="0" indent="-571500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altLang="zh-TW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TW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Copepods are preyed upon more heavily by jellyfish under hypoxic conditions.</a:t>
            </a:r>
            <a:endParaRPr lang="en-US" altLang="zh-TW" sz="2800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475679"/>
            <a:ext cx="2489268" cy="2270164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143000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F7901E"/>
                </a:solidFill>
              </a:rPr>
              <a:t>Method</a:t>
            </a:r>
            <a:endParaRPr lang="zh-TW" altLang="en-US" dirty="0">
              <a:solidFill>
                <a:srgbClr val="F7901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4200" y="838200"/>
            <a:ext cx="6172200" cy="6019800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Autofit/>
          </a:bodyPr>
          <a:lstStyle/>
          <a:p>
            <a:pPr marL="255588" marR="0" lvl="0" indent="-2286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p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EBA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Cruise:</a:t>
            </a:r>
          </a:p>
          <a:p>
            <a:pPr marL="26988" marR="0" lvl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altLang="zh-TW" sz="2800" b="1" dirty="0">
                <a:solidFill>
                  <a:srgbClr val="FFFF99"/>
                </a:solidFill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FFFF99"/>
                </a:solidFill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    </a:t>
            </a:r>
            <a:r>
              <a:rPr lang="en-US" altLang="zh-TW" sz="2800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   </a:t>
            </a:r>
            <a:r>
              <a:rPr kumimoji="0" lang="en-US" altLang="zh-TW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2010:</a:t>
            </a:r>
            <a:r>
              <a:rPr kumimoji="0" lang="en-US" altLang="zh-TW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May August September</a:t>
            </a:r>
          </a:p>
          <a:p>
            <a:pPr marL="26988" marR="0" lvl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altLang="zh-TW" sz="2800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          2011: May  July September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Arial Unicode MS" pitchFamily="34" charset="-120"/>
              <a:cs typeface="Times New Roman" pitchFamily="18" charset="0"/>
            </a:endParaRPr>
          </a:p>
          <a:p>
            <a:pPr marL="255588" marR="0" lvl="0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Pct val="70000"/>
              <a:buFont typeface="Wingdings" pitchFamily="2" charset="2"/>
              <a:buChar char="p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Stations:</a:t>
            </a:r>
          </a:p>
          <a:p>
            <a:pPr marL="255588" lvl="0" indent="-228600">
              <a:lnSpc>
                <a:spcPct val="120000"/>
              </a:lnSpc>
              <a:buSzPct val="70000"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  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North </a:t>
            </a:r>
            <a:r>
              <a:rPr lang="en-US" altLang="zh-TW" sz="2400" dirty="0" smtClean="0"/>
              <a:t>(38° 31.32’ N, 076° 24.48’ W)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Arial Unicode MS" pitchFamily="34" charset="-120"/>
              <a:cs typeface="Times New Roman" pitchFamily="18" charset="0"/>
            </a:endParaRPr>
          </a:p>
          <a:p>
            <a:pPr marL="255588" lvl="0" indent="-228600">
              <a:lnSpc>
                <a:spcPct val="120000"/>
              </a:lnSpc>
              <a:buSzPct val="70000"/>
              <a:defRPr/>
            </a:pPr>
            <a:r>
              <a:rPr lang="en-US" altLang="zh-TW" sz="2800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  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South </a:t>
            </a:r>
            <a:r>
              <a:rPr lang="en-US" altLang="zh-TW" sz="2400" dirty="0" smtClean="0"/>
              <a:t>(37° 43.68’ N, 076° 12.0’ W)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Arial Unicode MS" pitchFamily="34" charset="-120"/>
              <a:cs typeface="Times New Roman" pitchFamily="18" charset="0"/>
            </a:endParaRPr>
          </a:p>
          <a:p>
            <a:pPr marL="255588" marR="0" lvl="0" indent="-2286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p"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EBA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SCANFISH &amp; CTD</a:t>
            </a:r>
          </a:p>
          <a:p>
            <a:pPr marL="255588" marR="0" lvl="0" indent="-2286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p"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EBA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Jellyfish abundance: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Tucker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Trawl</a:t>
            </a:r>
          </a:p>
          <a:p>
            <a:pPr marL="26988" marR="0" lvl="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altLang="zh-TW" sz="2800" dirty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                                     </a:t>
            </a:r>
            <a:r>
              <a:rPr lang="en-US" altLang="zh-TW" sz="2000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(Houde et al.)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Arial Unicode MS" pitchFamily="34" charset="-120"/>
              <a:cs typeface="Times New Roman" pitchFamily="18" charset="0"/>
            </a:endParaRPr>
          </a:p>
          <a:p>
            <a:pPr marL="255588" marR="0" lvl="0" indent="-2286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p"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EBA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Jellyfish gut content: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G</a:t>
            </a:r>
            <a:r>
              <a:rPr kumimoji="0" lang="en-US" altLang="zh-TW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el-net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11" t="6317"/>
          <a:stretch>
            <a:fillRect/>
          </a:stretch>
        </p:blipFill>
        <p:spPr bwMode="auto">
          <a:xfrm>
            <a:off x="381000" y="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200400"/>
            <a:ext cx="2756046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5400000">
            <a:off x="4076700" y="2019300"/>
            <a:ext cx="1143000" cy="8534400"/>
            <a:chOff x="228600" y="838200"/>
            <a:chExt cx="884246" cy="5748969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56" t="4860" r="11148"/>
            <a:stretch>
              <a:fillRect/>
            </a:stretch>
          </p:blipFill>
          <p:spPr bwMode="auto">
            <a:xfrm rot="10800000">
              <a:off x="228600" y="2057400"/>
              <a:ext cx="838200" cy="101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8100" y="1028702"/>
              <a:ext cx="1219202" cy="838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114800"/>
              <a:ext cx="884246" cy="7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3048000"/>
              <a:ext cx="838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791200"/>
              <a:ext cx="829135" cy="795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90502" y="4914898"/>
              <a:ext cx="914399" cy="838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19255"/>
          </a:xfrm>
        </p:spPr>
        <p:txBody>
          <a:bodyPr/>
          <a:lstStyle/>
          <a:p>
            <a:pPr algn="ctr" fontAlgn="base"/>
            <a:r>
              <a:rPr lang="en-US" altLang="zh-TW" sz="3200" b="1" i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Gelatinous </a:t>
            </a:r>
            <a:r>
              <a:rPr lang="en-US" altLang="zh-TW" sz="3200" b="1" i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Zooplankton in the </a:t>
            </a:r>
            <a:r>
              <a:rPr lang="en-US" altLang="zh-TW" sz="3200" b="1" i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altLang="zh-TW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800" b="1" i="0" dirty="0" smtClean="0">
                <a:solidFill>
                  <a:srgbClr val="FFFEBA"/>
                </a:solidFill>
                <a:latin typeface="Times New Roman" pitchFamily="18" charset="0"/>
                <a:cs typeface="Times New Roman" pitchFamily="18" charset="0"/>
              </a:rPr>
              <a:t>Dominant Species:</a:t>
            </a:r>
            <a:r>
              <a:rPr lang="en-US" altLang="zh-TW" sz="2800" b="1" dirty="0" smtClean="0">
                <a:solidFill>
                  <a:srgbClr val="FFFEBA"/>
                </a:solidFill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altLang="zh-TW" sz="2800" dirty="0" smtClean="0">
                <a:solidFill>
                  <a:srgbClr val="FFFEBA"/>
                </a:solidFill>
                <a:latin typeface="Times New Roman" pitchFamily="18" charset="0"/>
                <a:cs typeface="Times New Roman" pitchFamily="18" charset="0"/>
              </a:rPr>
              <a:t>leidyi</a:t>
            </a:r>
            <a:r>
              <a:rPr lang="en-US" altLang="zh-TW" sz="2800" b="1" dirty="0" smtClean="0">
                <a:solidFill>
                  <a:srgbClr val="FFFEB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800" b="1" dirty="0" smtClean="0">
                <a:solidFill>
                  <a:srgbClr val="FFFEBA"/>
                </a:solidFill>
                <a:latin typeface="Times New Roman" pitchFamily="18" charset="0"/>
                <a:cs typeface="Times New Roman" pitchFamily="18" charset="0"/>
              </a:rPr>
            </a:br>
            <a:endParaRPr lang="zh-TW" altLang="zh-TW" sz="2800" b="1" dirty="0">
              <a:solidFill>
                <a:srgbClr val="FFFE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8800" y="6550223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 smtClean="0">
                <a:latin typeface="Times New Roman" pitchFamily="18" charset="0"/>
                <a:cs typeface="Times New Roman" pitchFamily="18" charset="0"/>
              </a:rPr>
              <a:t>Mnemiopsis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i="1" dirty="0" smtClean="0">
                <a:latin typeface="Times New Roman" pitchFamily="18" charset="0"/>
                <a:cs typeface="Times New Roman" pitchFamily="18" charset="0"/>
              </a:rPr>
              <a:t>leidyi</a:t>
            </a:r>
            <a:endParaRPr lang="zh-TW" alt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7315200" y="6550223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i="1" dirty="0" err="1" smtClean="0">
                <a:latin typeface="Times New Roman" pitchFamily="18" charset="0"/>
                <a:cs typeface="Times New Roman" pitchFamily="18" charset="0"/>
              </a:rPr>
              <a:t>Cyanea</a:t>
            </a:r>
            <a:r>
              <a:rPr lang="en-US" altLang="zh-TW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i="1" dirty="0" err="1" smtClean="0">
                <a:latin typeface="Times New Roman" pitchFamily="18" charset="0"/>
                <a:cs typeface="Times New Roman" pitchFamily="18" charset="0"/>
              </a:rPr>
              <a:t>capillata</a:t>
            </a:r>
            <a:endParaRPr lang="zh-TW" alt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8600" y="6596390"/>
            <a:ext cx="16273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i="1" dirty="0" err="1" smtClean="0">
                <a:latin typeface="Times New Roman" pitchFamily="18" charset="0"/>
                <a:cs typeface="Times New Roman" pitchFamily="18" charset="0"/>
              </a:rPr>
              <a:t>Chrysaora</a:t>
            </a:r>
            <a:r>
              <a:rPr lang="en-US" altLang="zh-TW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100" i="1" dirty="0" err="1" smtClean="0">
                <a:latin typeface="Times New Roman" pitchFamily="18" charset="0"/>
                <a:cs typeface="Times New Roman" pitchFamily="18" charset="0"/>
              </a:rPr>
              <a:t>quinquecirrha</a:t>
            </a:r>
            <a:endParaRPr lang="zh-TW" alt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95600" y="6581001"/>
            <a:ext cx="114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i="1" dirty="0" smtClean="0">
                <a:latin typeface="Times New Roman" pitchFamily="18" charset="0"/>
                <a:cs typeface="Times New Roman" pitchFamily="18" charset="0"/>
              </a:rPr>
              <a:t>Aurelia </a:t>
            </a:r>
            <a:r>
              <a:rPr lang="en-US" altLang="zh-TW" sz="1200" i="1" dirty="0" err="1" smtClean="0">
                <a:latin typeface="Times New Roman" pitchFamily="18" charset="0"/>
                <a:cs typeface="Times New Roman" pitchFamily="18" charset="0"/>
              </a:rPr>
              <a:t>labiata</a:t>
            </a:r>
            <a:endParaRPr lang="zh-TW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6596390"/>
            <a:ext cx="114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i="1" dirty="0" err="1" smtClean="0">
                <a:latin typeface="Times New Roman" pitchFamily="18" charset="0"/>
                <a:cs typeface="Times New Roman" pitchFamily="18" charset="0"/>
              </a:rPr>
              <a:t>Nemopsis</a:t>
            </a:r>
            <a:r>
              <a:rPr lang="en-US" altLang="zh-TW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100" i="1" dirty="0" err="1" smtClean="0">
                <a:latin typeface="Times New Roman" pitchFamily="18" charset="0"/>
                <a:cs typeface="Times New Roman" pitchFamily="18" charset="0"/>
              </a:rPr>
              <a:t>bachei</a:t>
            </a:r>
            <a:endParaRPr lang="zh-TW" alt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0" y="6581001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i="1" dirty="0" err="1" smtClean="0">
                <a:latin typeface="Times New Roman" pitchFamily="18" charset="0"/>
                <a:cs typeface="Times New Roman" pitchFamily="18" charset="0"/>
              </a:rPr>
              <a:t>Beroe</a:t>
            </a:r>
            <a:r>
              <a:rPr lang="en-US" altLang="zh-TW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200" i="1" dirty="0" err="1" smtClean="0">
                <a:latin typeface="Times New Roman" pitchFamily="18" charset="0"/>
                <a:cs typeface="Times New Roman" pitchFamily="18" charset="0"/>
              </a:rPr>
              <a:t>ovata</a:t>
            </a:r>
            <a:endParaRPr lang="zh-TW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999" y="1066800"/>
            <a:ext cx="860923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3A447"/>
                </a:solidFill>
              </a:rPr>
              <a:t>The relationship between gelatinous zooplankton and copepods</a:t>
            </a:r>
            <a:endParaRPr lang="en-US" dirty="0">
              <a:solidFill>
                <a:srgbClr val="F3A447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136" r="-40136"/>
          <a:stretch>
            <a:fillRect/>
          </a:stretch>
        </p:blipFill>
        <p:spPr>
          <a:xfrm>
            <a:off x="228600" y="1295400"/>
            <a:ext cx="4937815" cy="5334000"/>
          </a:xfrm>
        </p:spPr>
      </p:pic>
      <p:sp>
        <p:nvSpPr>
          <p:cNvPr id="10" name="TextBox 9"/>
          <p:cNvSpPr txBox="1"/>
          <p:nvPr/>
        </p:nvSpPr>
        <p:spPr>
          <a:xfrm rot="16200000">
            <a:off x="-1491734" y="3777734"/>
            <a:ext cx="533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Abundance (</a:t>
            </a:r>
            <a:r>
              <a:rPr lang="en-US" dirty="0" err="1" smtClean="0">
                <a:solidFill>
                  <a:schemeClr val="bg1"/>
                </a:solidFill>
              </a:rPr>
              <a:t>indv</a:t>
            </a:r>
            <a:r>
              <a:rPr lang="en-US" dirty="0" smtClean="0">
                <a:solidFill>
                  <a:schemeClr val="bg1"/>
                </a:solidFill>
              </a:rPr>
              <a:t>. M</a:t>
            </a:r>
            <a:r>
              <a:rPr lang="en-US" baseline="30000" dirty="0" smtClean="0">
                <a:solidFill>
                  <a:schemeClr val="bg1"/>
                </a:solidFill>
              </a:rPr>
              <a:t>-3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447800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More gelatinous zooplankton in hypoxic 2011, and correspondingly, less copepods.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267200" y="1295400"/>
            <a:ext cx="395739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Inversely Correlated </a:t>
            </a:r>
            <a:endParaRPr lang="en-US" sz="3200" i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(Copepods data: </a:t>
            </a:r>
            <a:r>
              <a:rPr lang="en-US" dirty="0" err="1" smtClean="0"/>
              <a:t>Barba</a:t>
            </a:r>
            <a:r>
              <a:rPr lang="en-US" dirty="0" smtClean="0"/>
              <a:t> et al.)</a:t>
            </a:r>
          </a:p>
        </p:txBody>
      </p:sp>
    </p:spTree>
    <p:extLst>
      <p:ext uri="{BB962C8B-B14F-4D97-AF65-F5344CB8AC3E}">
        <p14:creationId xmlns:p14="http://schemas.microsoft.com/office/powerpoint/2010/main" val="370627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1828800"/>
            <a:ext cx="4419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1"/>
                </a:solidFill>
                <a:latin typeface="+mj-lt"/>
              </a:rPr>
              <a:t>2010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3" b="198"/>
          <a:stretch/>
        </p:blipFill>
        <p:spPr>
          <a:xfrm>
            <a:off x="4648200" y="2209800"/>
            <a:ext cx="4394728" cy="3962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2858" cy="104295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F7901E"/>
                </a:solidFill>
              </a:rPr>
              <a:t>Gut contents analysis:</a:t>
            </a:r>
            <a:r>
              <a:rPr lang="en-US" sz="3200" dirty="0">
                <a:solidFill>
                  <a:srgbClr val="F7901E"/>
                </a:solidFill>
              </a:rPr>
              <a:t/>
            </a:r>
            <a:br>
              <a:rPr lang="en-US" sz="3200" dirty="0">
                <a:solidFill>
                  <a:srgbClr val="F7901E"/>
                </a:solidFill>
              </a:rPr>
            </a:br>
            <a:r>
              <a:rPr lang="zh-TW" altLang="en-US" sz="3200" dirty="0" smtClean="0"/>
              <a:t> </a:t>
            </a:r>
            <a:r>
              <a:rPr lang="en-US" altLang="zh-TW" sz="3200" dirty="0" smtClean="0"/>
              <a:t>  </a:t>
            </a:r>
            <a:r>
              <a:rPr lang="en-US" altLang="zh-TW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average</a:t>
            </a:r>
            <a:r>
              <a:rPr lang="zh-TW" alt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#copepod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828800"/>
            <a:ext cx="44196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663366"/>
                </a:solidFill>
                <a:latin typeface="+mj-lt"/>
              </a:rPr>
              <a:t>2011</a:t>
            </a:r>
            <a:endParaRPr lang="en-US" sz="2400" dirty="0">
              <a:solidFill>
                <a:srgbClr val="66336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8690" y="5474425"/>
            <a:ext cx="87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+mj-lt"/>
              </a:rPr>
              <a:t>2010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09800"/>
            <a:ext cx="4359275" cy="39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724400" y="2286000"/>
            <a:ext cx="4267200" cy="1828800"/>
            <a:chOff x="4724400" y="1600200"/>
            <a:chExt cx="4267200" cy="1905000"/>
          </a:xfrm>
        </p:grpSpPr>
        <p:sp>
          <p:nvSpPr>
            <p:cNvPr id="2" name="Rectangle 1"/>
            <p:cNvSpPr/>
            <p:nvPr/>
          </p:nvSpPr>
          <p:spPr>
            <a:xfrm>
              <a:off x="4724400" y="1600200"/>
              <a:ext cx="4267200" cy="1905000"/>
            </a:xfrm>
            <a:prstGeom prst="rect">
              <a:avLst/>
            </a:prstGeom>
            <a:solidFill>
              <a:srgbClr val="FF3399">
                <a:alpha val="12000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1800" y="28194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F0000"/>
                  </a:solidFill>
                </a:rPr>
                <a:t>2011-N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Extremely hypoxic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0" y="4114800"/>
            <a:ext cx="4267200" cy="1752600"/>
            <a:chOff x="381000" y="3505200"/>
            <a:chExt cx="4267200" cy="1828800"/>
          </a:xfrm>
        </p:grpSpPr>
        <p:sp>
          <p:nvSpPr>
            <p:cNvPr id="11" name="Rectangle 10"/>
            <p:cNvSpPr/>
            <p:nvPr/>
          </p:nvSpPr>
          <p:spPr>
            <a:xfrm>
              <a:off x="381000" y="3505200"/>
              <a:ext cx="4267200" cy="1828800"/>
            </a:xfrm>
            <a:prstGeom prst="rect">
              <a:avLst/>
            </a:prstGeom>
            <a:solidFill>
              <a:srgbClr val="008000">
                <a:alpha val="12000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8400" y="46482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8000"/>
                  </a:solidFill>
                </a:rPr>
                <a:t>2010-</a:t>
              </a:r>
              <a:r>
                <a:rPr lang="en-US" dirty="0">
                  <a:solidFill>
                    <a:srgbClr val="008000"/>
                  </a:solidFill>
                </a:rPr>
                <a:t>S</a:t>
              </a:r>
              <a:r>
                <a:rPr lang="en-US" dirty="0" smtClean="0">
                  <a:solidFill>
                    <a:srgbClr val="008000"/>
                  </a:solidFill>
                </a:rPr>
                <a:t/>
              </a:r>
              <a:br>
                <a:rPr lang="en-US" dirty="0" smtClean="0">
                  <a:solidFill>
                    <a:srgbClr val="008000"/>
                  </a:solidFill>
                </a:rPr>
              </a:br>
              <a:r>
                <a:rPr lang="en-US" dirty="0" smtClean="0">
                  <a:solidFill>
                    <a:srgbClr val="008000"/>
                  </a:solidFill>
                </a:rPr>
                <a:t>Normal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" y="2286001"/>
            <a:ext cx="4267200" cy="1828800"/>
            <a:chOff x="381000" y="3505200"/>
            <a:chExt cx="4267200" cy="1865531"/>
          </a:xfrm>
        </p:grpSpPr>
        <p:sp>
          <p:nvSpPr>
            <p:cNvPr id="16" name="Rectangle 15"/>
            <p:cNvSpPr/>
            <p:nvPr/>
          </p:nvSpPr>
          <p:spPr>
            <a:xfrm>
              <a:off x="381000" y="3505200"/>
              <a:ext cx="4267200" cy="1828800"/>
            </a:xfrm>
            <a:prstGeom prst="rect">
              <a:avLst/>
            </a:prstGeom>
            <a:solidFill>
              <a:srgbClr val="FF6600">
                <a:alpha val="12000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38400" y="47244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accent5"/>
                  </a:solidFill>
                </a:rPr>
                <a:t>2010-N</a:t>
              </a:r>
              <a:br>
                <a:rPr lang="en-US" dirty="0" smtClean="0">
                  <a:solidFill>
                    <a:schemeClr val="accent5"/>
                  </a:solidFill>
                </a:rPr>
              </a:br>
              <a:r>
                <a:rPr lang="en-US" dirty="0" smtClean="0">
                  <a:solidFill>
                    <a:schemeClr val="accent5"/>
                  </a:solidFill>
                </a:rPr>
                <a:t>Hypoxic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24400" y="4191001"/>
            <a:ext cx="4271356" cy="1600199"/>
            <a:chOff x="530726" y="3505199"/>
            <a:chExt cx="4121484" cy="1865531"/>
          </a:xfrm>
        </p:grpSpPr>
        <p:sp>
          <p:nvSpPr>
            <p:cNvPr id="19" name="Rectangle 18"/>
            <p:cNvSpPr/>
            <p:nvPr/>
          </p:nvSpPr>
          <p:spPr>
            <a:xfrm>
              <a:off x="530726" y="3505199"/>
              <a:ext cx="4117474" cy="1865531"/>
            </a:xfrm>
            <a:prstGeom prst="rect">
              <a:avLst/>
            </a:prstGeom>
            <a:solidFill>
              <a:srgbClr val="FF6600">
                <a:alpha val="12000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42410" y="4571217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accent5"/>
                  </a:solidFill>
                </a:rPr>
                <a:t>2010-N</a:t>
              </a:r>
              <a:br>
                <a:rPr lang="en-US" dirty="0" smtClean="0">
                  <a:solidFill>
                    <a:schemeClr val="accent5"/>
                  </a:solidFill>
                </a:rPr>
              </a:br>
              <a:r>
                <a:rPr lang="en-US" dirty="0" smtClean="0">
                  <a:solidFill>
                    <a:schemeClr val="accent5"/>
                  </a:solidFill>
                </a:rPr>
                <a:t>Hypoxic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2" name="Isosceles Triangle 21"/>
          <p:cNvSpPr/>
          <p:nvPr/>
        </p:nvSpPr>
        <p:spPr>
          <a:xfrm>
            <a:off x="533400" y="1295400"/>
            <a:ext cx="228600" cy="30480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437561" y="152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5638800" y="0"/>
            <a:ext cx="4419600" cy="1782128"/>
            <a:chOff x="5638800" y="0"/>
            <a:chExt cx="4419600" cy="1782128"/>
          </a:xfrm>
        </p:grpSpPr>
        <p:sp>
          <p:nvSpPr>
            <p:cNvPr id="52" name="TextBox 51"/>
            <p:cNvSpPr txBox="1"/>
            <p:nvPr/>
          </p:nvSpPr>
          <p:spPr>
            <a:xfrm>
              <a:off x="7543800" y="0"/>
              <a:ext cx="2514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>
                  <a:solidFill>
                    <a:srgbClr val="FEFB31"/>
                  </a:solidFill>
                </a:rPr>
                <a:t>Hypothesized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638800" y="152400"/>
              <a:ext cx="2935570" cy="1629728"/>
              <a:chOff x="5638800" y="152400"/>
              <a:chExt cx="2935570" cy="1629728"/>
            </a:xfrm>
          </p:grpSpPr>
          <p:sp>
            <p:nvSpPr>
              <p:cNvPr id="33" name="TextBox 32"/>
              <p:cNvSpPr txBox="1"/>
              <p:nvPr/>
            </p:nvSpPr>
            <p:spPr>
              <a:xfrm rot="10800000">
                <a:off x="5638800" y="304800"/>
                <a:ext cx="738664" cy="1477328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algn="ctr"/>
                <a:r>
                  <a:rPr lang="en-US" dirty="0" smtClean="0"/>
                  <a:t>Preyed #</a:t>
                </a:r>
                <a:r>
                  <a:rPr lang="en-US" dirty="0"/>
                  <a:t>Copepod</a:t>
                </a: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6400800" y="762000"/>
                <a:ext cx="1678365" cy="944470"/>
              </a:xfrm>
              <a:custGeom>
                <a:avLst/>
                <a:gdLst>
                  <a:gd name="connsiteX0" fmla="*/ 0 w 1678365"/>
                  <a:gd name="connsiteY0" fmla="*/ 246358 h 944470"/>
                  <a:gd name="connsiteX1" fmla="*/ 393351 w 1678365"/>
                  <a:gd name="connsiteY1" fmla="*/ 32835 h 944470"/>
                  <a:gd name="connsiteX2" fmla="*/ 1562165 w 1678365"/>
                  <a:gd name="connsiteY2" fmla="*/ 864449 h 944470"/>
                  <a:gd name="connsiteX3" fmla="*/ 1573403 w 1678365"/>
                  <a:gd name="connsiteY3" fmla="*/ 864449 h 944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8365" h="944470">
                    <a:moveTo>
                      <a:pt x="0" y="246358"/>
                    </a:moveTo>
                    <a:cubicBezTo>
                      <a:pt x="66495" y="88089"/>
                      <a:pt x="132990" y="-70180"/>
                      <a:pt x="393351" y="32835"/>
                    </a:cubicBezTo>
                    <a:cubicBezTo>
                      <a:pt x="653712" y="135850"/>
                      <a:pt x="1365490" y="725847"/>
                      <a:pt x="1562165" y="864449"/>
                    </a:cubicBezTo>
                    <a:cubicBezTo>
                      <a:pt x="1758840" y="1003051"/>
                      <a:pt x="1666121" y="933750"/>
                      <a:pt x="1573403" y="864449"/>
                    </a:cubicBezTo>
                  </a:path>
                </a:pathLst>
              </a:custGeom>
              <a:solidFill>
                <a:schemeClr val="tx2"/>
              </a:solidFill>
              <a:ln w="31750">
                <a:solidFill>
                  <a:srgbClr val="E7CFE7">
                    <a:alpha val="90000"/>
                  </a:srgb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 cmpd="sng"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6400800" y="152400"/>
                <a:ext cx="1981200" cy="1600200"/>
                <a:chOff x="6400800" y="152400"/>
                <a:chExt cx="1981200" cy="1600200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6400800" y="152400"/>
                  <a:ext cx="1981200" cy="1600200"/>
                  <a:chOff x="6248400" y="228600"/>
                  <a:chExt cx="1981200" cy="1447800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>
                  <a:xfrm>
                    <a:off x="6248400" y="1676400"/>
                    <a:ext cx="1981200" cy="0"/>
                  </a:xfrm>
                  <a:prstGeom prst="straightConnector1">
                    <a:avLst/>
                  </a:prstGeom>
                  <a:ln w="31750">
                    <a:solidFill>
                      <a:srgbClr val="FFFFFF">
                        <a:alpha val="90000"/>
                      </a:srgbClr>
                    </a:solidFill>
                    <a:prstDash val="dashDot"/>
                    <a:tailEnd type="arrow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/>
                  <p:nvPr/>
                </p:nvCxnSpPr>
                <p:spPr>
                  <a:xfrm flipV="1">
                    <a:off x="6248400" y="228600"/>
                    <a:ext cx="0" cy="1447800"/>
                  </a:xfrm>
                  <a:prstGeom prst="straightConnector1">
                    <a:avLst/>
                  </a:prstGeom>
                  <a:ln w="31750">
                    <a:solidFill>
                      <a:srgbClr val="FFFFFF">
                        <a:alpha val="90000"/>
                      </a:srgbClr>
                    </a:solidFill>
                    <a:prstDash val="dashDot"/>
                    <a:tailEnd type="arrow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477000" y="457200"/>
                  <a:ext cx="1676400" cy="1295400"/>
                </a:xfrm>
                <a:prstGeom prst="line">
                  <a:avLst/>
                </a:prstGeom>
                <a:ln w="28575" cmpd="sng">
                  <a:solidFill>
                    <a:srgbClr val="FEFC75">
                      <a:alpha val="90000"/>
                    </a:srgbClr>
                  </a:solidFill>
                  <a:prstDash val="lgDash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>
              <a:xfrm>
                <a:off x="7239000" y="228600"/>
                <a:ext cx="304800" cy="0"/>
              </a:xfrm>
              <a:prstGeom prst="line">
                <a:avLst/>
              </a:prstGeom>
              <a:ln w="28575" cmpd="sng">
                <a:solidFill>
                  <a:schemeClr val="accent6">
                    <a:lumMod val="60000"/>
                    <a:lumOff val="40000"/>
                    <a:alpha val="9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239000" y="533400"/>
                <a:ext cx="304800" cy="0"/>
              </a:xfrm>
              <a:prstGeom prst="line">
                <a:avLst/>
              </a:prstGeom>
              <a:ln w="28575" cmpd="sng"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7620000" y="304800"/>
                <a:ext cx="95437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Results</a:t>
                </a: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762000" y="6162425"/>
            <a:ext cx="9677400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5"/>
                </a:solidFill>
              </a:rPr>
              <a:t>Ctenophore </a:t>
            </a:r>
            <a:br>
              <a:rPr lang="en-US" sz="2400" dirty="0" smtClean="0">
                <a:solidFill>
                  <a:schemeClr val="accent5"/>
                </a:solidFill>
              </a:rPr>
            </a:br>
            <a:r>
              <a:rPr lang="en-US" sz="2400" dirty="0" smtClean="0">
                <a:solidFill>
                  <a:schemeClr val="accent5"/>
                </a:solidFill>
              </a:rPr>
              <a:t> predation </a:t>
            </a:r>
            <a:r>
              <a:rPr lang="en-US" sz="2000" b="1" dirty="0">
                <a:solidFill>
                  <a:schemeClr val="accent5"/>
                </a:solidFill>
              </a:rPr>
              <a:t>: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14600" y="6302502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Hypoxia &gt; Normoxia &gt;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Extreme Hypoxia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8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344"/>
            <a:ext cx="7498080" cy="73265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/>
                </a:solidFill>
              </a:rPr>
              <a:t>Alternative hypothesis….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9760" y="457200"/>
            <a:ext cx="7802880" cy="762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Copepods are flushed out of the bay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24200" y="990600"/>
            <a:ext cx="5454073" cy="9594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EB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Methods</a:t>
            </a:r>
            <a:endParaRPr kumimoji="0" lang="zh-TW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EB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09800" y="1524000"/>
            <a:ext cx="6553200" cy="55546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p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Lagrangian </a:t>
            </a: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(LTRANS) V</a:t>
            </a:r>
            <a:r>
              <a:rPr kumimoji="0" lang="en-US" altLang="zh-TW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</a:p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(North et al., 2008)</a:t>
            </a:r>
          </a:p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Chesapeake Bay Regional Ocean Modeling System (ROMS)                 </a:t>
            </a:r>
          </a:p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(Li, </a:t>
            </a:r>
            <a:r>
              <a:rPr kumimoji="0" lang="en-US" altLang="zh-TW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Zhong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&amp; </a:t>
            </a:r>
            <a:r>
              <a:rPr kumimoji="0" lang="en-US" altLang="zh-TW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Boicourt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2005</a:t>
            </a:r>
            <a:r>
              <a:rPr lang="en-US" altLang="zh-TW" sz="2000" dirty="0"/>
              <a:t>)</a:t>
            </a:r>
            <a:endParaRPr lang="en-US" altLang="zh-TW" sz="2000" dirty="0" smtClean="0"/>
          </a:p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en-US" altLang="zh-TW" sz="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5588" marR="0" lvl="0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altLang="zh-TW" sz="2800" b="1" dirty="0" smtClean="0">
                <a:solidFill>
                  <a:schemeClr val="tx2"/>
                </a:solidFill>
              </a:rPr>
              <a:t>                            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set up: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p"/>
              <a:tabLst/>
              <a:defRPr/>
            </a:pPr>
            <a:endParaRPr kumimoji="0" lang="en-US" altLang="zh-TW" sz="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99032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/>
                <a:ea typeface="標楷體"/>
              </a:rPr>
              <a:t>●  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1399032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North 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&amp; South</a:t>
            </a:r>
          </a:p>
          <a:p>
            <a:pPr marL="1399032" lvl="5" indent="-228600"/>
            <a:r>
              <a:rPr lang="en-US" altLang="zh-TW" sz="2400" baseline="0" dirty="0" smtClean="0"/>
              <a:t>               </a:t>
            </a:r>
            <a:r>
              <a:rPr lang="en-US" altLang="zh-TW" sz="1200" dirty="0" smtClean="0">
                <a:latin typeface="標楷體"/>
                <a:ea typeface="標楷體"/>
              </a:rPr>
              <a:t>●</a:t>
            </a:r>
            <a:r>
              <a:rPr lang="en-US" altLang="zh-TW" sz="1200" dirty="0" smtClean="0">
                <a:solidFill>
                  <a:schemeClr val="tx2"/>
                </a:solidFill>
                <a:latin typeface="標楷體"/>
                <a:ea typeface="標楷體"/>
              </a:rPr>
              <a:t> 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releasing in 1997&amp;1998</a:t>
            </a:r>
          </a:p>
          <a:p>
            <a:pPr marL="1399032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(1</a:t>
            </a:r>
            <a:r>
              <a:rPr kumimoji="0" lang="en-US" altLang="zh-TW" sz="2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8</a:t>
            </a:r>
            <a:r>
              <a:rPr kumimoji="0" lang="en-US" altLang="zh-TW" sz="2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15</a:t>
            </a:r>
            <a:r>
              <a:rPr kumimoji="0" lang="en-US" altLang="zh-TW" sz="2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22</a:t>
            </a:r>
            <a:r>
              <a:rPr kumimoji="0" lang="en-US" altLang="zh-TW" sz="2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29</a:t>
            </a:r>
            <a:r>
              <a:rPr kumimoji="0" lang="en-US" altLang="zh-TW" sz="2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July,  </a:t>
            </a:r>
          </a:p>
          <a:p>
            <a:pPr marL="1399032" marR="0" lvl="5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Duration = 31 days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399032" lvl="5" indent="-228600">
              <a:buSzPct val="70000"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lang="en-US" altLang="zh-TW" sz="1200" dirty="0" smtClean="0">
                <a:latin typeface="標楷體"/>
                <a:ea typeface="標楷體"/>
              </a:rPr>
              <a:t>●</a:t>
            </a:r>
            <a:r>
              <a:rPr lang="en-US" altLang="zh-TW" sz="1200" dirty="0" smtClean="0">
                <a:solidFill>
                  <a:schemeClr val="tx2"/>
                </a:solidFill>
                <a:latin typeface="標楷體"/>
                <a:ea typeface="標楷體"/>
              </a:rPr>
              <a:t> 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Behavior : </a:t>
            </a:r>
          </a:p>
          <a:p>
            <a:pPr marL="1399032" lvl="5" indent="-228600">
              <a:buSzPct val="70000"/>
            </a:pPr>
            <a:r>
              <a:rPr lang="en-US" altLang="zh-TW" sz="2600" b="1" dirty="0" smtClean="0"/>
              <a:t>                  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+DVM, -DVM, Passive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1447800"/>
            <a:ext cx="1981200" cy="2265941"/>
            <a:chOff x="-293847" y="2505218"/>
            <a:chExt cx="2546676" cy="39012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581"/>
            <a:stretch>
              <a:fillRect/>
            </a:stretch>
          </p:blipFill>
          <p:spPr bwMode="auto">
            <a:xfrm>
              <a:off x="-293847" y="2505218"/>
              <a:ext cx="2546676" cy="390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-195898" y="2505218"/>
              <a:ext cx="2402214" cy="29691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zh-TW" sz="1200" dirty="0" smtClean="0">
                  <a:solidFill>
                    <a:srgbClr val="002060"/>
                  </a:solidFill>
                </a:rPr>
                <a:t>(Li, </a:t>
              </a:r>
              <a:r>
                <a:rPr lang="en-US" altLang="zh-TW" sz="1200" dirty="0" err="1" smtClean="0">
                  <a:solidFill>
                    <a:srgbClr val="002060"/>
                  </a:solidFill>
                </a:rPr>
                <a:t>Zhong</a:t>
              </a:r>
              <a:r>
                <a:rPr lang="en-US" altLang="zh-TW" sz="1200" dirty="0" smtClean="0">
                  <a:solidFill>
                    <a:srgbClr val="002060"/>
                  </a:solidFill>
                </a:rPr>
                <a:t>, &amp; </a:t>
              </a:r>
              <a:r>
                <a:rPr lang="en-US" altLang="zh-TW" sz="1200" dirty="0" err="1" smtClean="0">
                  <a:solidFill>
                    <a:srgbClr val="002060"/>
                  </a:solidFill>
                </a:rPr>
                <a:t>Boicourt</a:t>
              </a:r>
              <a:r>
                <a:rPr lang="en-US" altLang="zh-TW" sz="1200" dirty="0" smtClean="0">
                  <a:solidFill>
                    <a:srgbClr val="002060"/>
                  </a:solidFill>
                </a:rPr>
                <a:t>, 2005)</a:t>
              </a:r>
              <a:endParaRPr lang="zh-TW" altLang="en-US" sz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3733800"/>
            <a:ext cx="3954922" cy="2980537"/>
            <a:chOff x="0" y="4376471"/>
            <a:chExt cx="4853656" cy="238363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597" t="5813" r="4151"/>
            <a:stretch>
              <a:fillRect/>
            </a:stretch>
          </p:blipFill>
          <p:spPr bwMode="auto">
            <a:xfrm>
              <a:off x="0" y="4376471"/>
              <a:ext cx="4667534" cy="2383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0" y="4376471"/>
              <a:ext cx="2402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2060"/>
                  </a:solidFill>
                </a:rPr>
                <a:t>18000 particles</a:t>
              </a:r>
              <a:endParaRPr lang="zh-TW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42699" y="4737656"/>
              <a:ext cx="259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N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50306" y="4922322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S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2819583" y="5213032"/>
              <a:ext cx="338554" cy="812033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58137" y="5378734"/>
              <a:ext cx="1695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Depth =</a:t>
              </a:r>
            </a:p>
            <a:p>
              <a:r>
                <a:rPr lang="en-US" altLang="zh-TW" dirty="0" smtClean="0">
                  <a:solidFill>
                    <a:srgbClr val="0070C0"/>
                  </a:solidFill>
                </a:rPr>
                <a:t>0.25, 5, 10m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Plus 2"/>
          <p:cNvSpPr/>
          <p:nvPr/>
        </p:nvSpPr>
        <p:spPr>
          <a:xfrm>
            <a:off x="4724400" y="2057400"/>
            <a:ext cx="533400" cy="381000"/>
          </a:xfrm>
          <a:prstGeom prst="mathPlus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82446" cy="80438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i="1" dirty="0" smtClean="0">
                <a:solidFill>
                  <a:schemeClr val="accent5"/>
                </a:solidFill>
              </a:rPr>
              <a:t>Preliminary Results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Princess\CLASS\Fishery Oceanography\project\Presentation\1997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7895" y="990600"/>
            <a:ext cx="4773705" cy="36945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3" descr="C:\Princess\CLASS\Fishery Oceanography\project\Presentation\1998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495" y="990600"/>
            <a:ext cx="4572000" cy="3657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4800600"/>
            <a:ext cx="8763000" cy="1754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+mj-lt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Passive particles were 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spread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out.</a:t>
            </a:r>
          </a:p>
          <a:p>
            <a:pPr>
              <a:buFont typeface="Arial" pitchFamily="34" charset="0"/>
              <a:buChar char="•"/>
            </a:pPr>
            <a:endParaRPr lang="en-US" altLang="zh-TW" sz="6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 A gap between N &amp;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TW" sz="2400" dirty="0" smtClean="0">
                <a:solidFill>
                  <a:srgbClr val="FFFEBA"/>
                </a:solidFill>
              </a:rPr>
              <a:t>(</a:t>
            </a:r>
            <a:r>
              <a:rPr lang="en-US" altLang="zh-TW" sz="2400" dirty="0">
                <a:solidFill>
                  <a:srgbClr val="FFFEBA"/>
                </a:solidFill>
              </a:rPr>
              <a:t>two way circulation</a:t>
            </a:r>
            <a:r>
              <a:rPr lang="en-US" altLang="zh-TW" sz="2400" dirty="0" smtClean="0">
                <a:solidFill>
                  <a:srgbClr val="FFFEBA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altLang="zh-TW" sz="600" dirty="0" smtClean="0">
              <a:solidFill>
                <a:srgbClr val="FFFEBA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 Ctenophores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were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concentrated in the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right bank.</a:t>
            </a:r>
          </a:p>
          <a:p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TW" sz="2400" dirty="0" smtClean="0">
                <a:solidFill>
                  <a:srgbClr val="FFFEBA"/>
                </a:solidFill>
                <a:latin typeface="+mj-lt"/>
              </a:rPr>
              <a:t> </a:t>
            </a:r>
            <a:r>
              <a:rPr lang="en-US" altLang="zh-TW" sz="2400" dirty="0" smtClean="0">
                <a:solidFill>
                  <a:srgbClr val="FFFEBA"/>
                </a:solidFill>
              </a:rPr>
              <a:t>(</a:t>
            </a:r>
            <a:r>
              <a:rPr lang="en-US" altLang="zh-TW" sz="2400" dirty="0">
                <a:solidFill>
                  <a:srgbClr val="FFFEBA"/>
                </a:solidFill>
              </a:rPr>
              <a:t>Longer </a:t>
            </a:r>
            <a:r>
              <a:rPr lang="en-US" altLang="zh-TW" sz="2400" dirty="0" smtClean="0">
                <a:solidFill>
                  <a:srgbClr val="FFFEBA"/>
                </a:solidFill>
              </a:rPr>
              <a:t>daytime+ </a:t>
            </a:r>
            <a:r>
              <a:rPr lang="en-US" altLang="zh-TW" sz="2400" dirty="0">
                <a:solidFill>
                  <a:srgbClr val="FFFEBA"/>
                </a:solidFill>
              </a:rPr>
              <a:t>Coriolis Force</a:t>
            </a:r>
            <a:r>
              <a:rPr lang="en-US" altLang="zh-TW" sz="2400" dirty="0" smtClean="0">
                <a:solidFill>
                  <a:srgbClr val="FFFEBA"/>
                </a:solidFill>
              </a:rPr>
              <a:t>)</a:t>
            </a:r>
            <a:endParaRPr lang="zh-TW" altLang="en-US" sz="2400" dirty="0">
              <a:solidFill>
                <a:srgbClr val="FFFEB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2477" y="4901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4800600"/>
            <a:ext cx="1600200" cy="1752600"/>
          </a:xfrm>
          <a:prstGeom prst="rect">
            <a:avLst/>
          </a:prstGeom>
          <a:ln w="158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570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5"/>
                </a:solidFill>
              </a:rPr>
              <a:t>Future study </a:t>
            </a:r>
            <a:endParaRPr lang="en-US" sz="2800" b="1" dirty="0">
              <a:solidFill>
                <a:srgbClr val="FFFEBA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586739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Statistic </a:t>
            </a:r>
            <a:r>
              <a:rPr lang="en-US" sz="2800" dirty="0" smtClean="0"/>
              <a:t>Analysis: </a:t>
            </a:r>
            <a:r>
              <a:rPr lang="en-US" sz="2800" dirty="0" smtClean="0">
                <a:solidFill>
                  <a:schemeClr val="tx1"/>
                </a:solidFill>
              </a:rPr>
              <a:t>Factor </a:t>
            </a:r>
            <a:r>
              <a:rPr lang="en-US" sz="2800" dirty="0" smtClean="0">
                <a:solidFill>
                  <a:srgbClr val="FFFFFF"/>
                </a:solidFill>
              </a:rPr>
              <a:t>Analysis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Feeding Experiment: </a:t>
            </a:r>
            <a:r>
              <a:rPr lang="en-US" sz="2800" dirty="0" smtClean="0">
                <a:solidFill>
                  <a:srgbClr val="FFFFFF"/>
                </a:solidFill>
              </a:rPr>
              <a:t>impacts on microzooplankton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Model simulation: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2010 &amp; 2011 ROMS with DO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Initial location: randomly distribution</a:t>
            </a:r>
          </a:p>
          <a:p>
            <a:pPr lvl="1"/>
            <a:r>
              <a:rPr lang="en-US" dirty="0">
                <a:solidFill>
                  <a:srgbClr val="C3AFCC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Modified behavior code:</a:t>
            </a:r>
          </a:p>
          <a:p>
            <a:pPr marL="484632" lvl="2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419600"/>
            <a:ext cx="24384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Copepod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+DVM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Hypoxia avoidance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419600"/>
            <a:ext cx="28956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Ctenophore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- DVM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Hypoxia avoidance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Changing density with surrounding environment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419600"/>
            <a:ext cx="2819400" cy="20785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other</a:t>
            </a:r>
          </a:p>
          <a:p>
            <a:pPr marL="342900" indent="-342900">
              <a:buFont typeface="Arial"/>
              <a:buChar char="•"/>
            </a:pPr>
            <a:r>
              <a:rPr lang="en-US" sz="2200" i="1" dirty="0" smtClean="0"/>
              <a:t>A.tonsa</a:t>
            </a:r>
            <a:r>
              <a:rPr lang="en-US" sz="2200" dirty="0" smtClean="0"/>
              <a:t> eggs</a:t>
            </a:r>
          </a:p>
          <a:p>
            <a:r>
              <a:rPr lang="en-US" sz="2200" dirty="0" smtClean="0"/>
              <a:t>    (sinking</a:t>
            </a:r>
            <a:r>
              <a:rPr lang="en-US" sz="22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Passive (Control)</a:t>
            </a:r>
            <a:endParaRPr lang="en-US" sz="2200" dirty="0" smtClean="0"/>
          </a:p>
          <a:p>
            <a:pPr algn="ctr">
              <a:lnSpc>
                <a:spcPct val="60000"/>
              </a:lnSpc>
            </a:pPr>
            <a:r>
              <a:rPr lang="en-US" sz="2200" dirty="0" smtClean="0"/>
              <a:t>.</a:t>
            </a:r>
          </a:p>
          <a:p>
            <a:pPr algn="ctr">
              <a:lnSpc>
                <a:spcPct val="60000"/>
              </a:lnSpc>
            </a:pPr>
            <a:r>
              <a:rPr lang="en-US" sz="2200" dirty="0" smtClean="0"/>
              <a:t>.</a:t>
            </a:r>
          </a:p>
          <a:p>
            <a:pPr algn="ctr">
              <a:lnSpc>
                <a:spcPct val="60000"/>
              </a:lnSpc>
            </a:pP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51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_Tailored_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USA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80000"/>
                <a:shade val="99000"/>
                <a:satMod val="1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82000"/>
                <a:satMod val="115000"/>
              </a:schemeClr>
              <a:schemeClr val="phClr">
                <a:tint val="90000"/>
                <a:satMod val="13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1798</TotalTime>
  <Words>776</Words>
  <Application>Microsoft Macintosh PowerPoint</Application>
  <PresentationFormat>On-screen Show (4:3)</PresentationFormat>
  <Paragraphs>157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Theme_Tailored_theme</vt:lpstr>
      <vt:lpstr>Effects of hypoxia on gelatinous zooplankton predation of copepods in  the Chesapeake Bay</vt:lpstr>
      <vt:lpstr>The scope of this study:</vt:lpstr>
      <vt:lpstr>Method</vt:lpstr>
      <vt:lpstr>Gelatinous Zooplankton in the Bay Dominant Species: M. leidyi </vt:lpstr>
      <vt:lpstr>The relationship between gelatinous zooplankton and copepods</vt:lpstr>
      <vt:lpstr>Gut contents analysis:    average #copepod</vt:lpstr>
      <vt:lpstr>Alternative hypothesis….</vt:lpstr>
      <vt:lpstr>Preliminary Results</vt:lpstr>
      <vt:lpstr>Future study </vt:lpstr>
      <vt:lpstr>~The End~ Thank you for your listening </vt:lpstr>
      <vt:lpstr>PowerPoint Presentation</vt:lpstr>
      <vt:lpstr>Introduction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Wen-Cheng Liu Second Committee Meeting</dc:title>
  <dc:subject/>
  <dc:creator>KatherineLiu</dc:creator>
  <cp:keywords/>
  <dc:description/>
  <cp:lastModifiedBy>Katherine Liu</cp:lastModifiedBy>
  <cp:revision>371</cp:revision>
  <dcterms:created xsi:type="dcterms:W3CDTF">2012-07-20T18:02:28Z</dcterms:created>
  <dcterms:modified xsi:type="dcterms:W3CDTF">2012-12-06T17:36:50Z</dcterms:modified>
  <cp:category/>
</cp:coreProperties>
</file>